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84" r:id="rId1"/>
    <p:sldMasterId id="2147483695" r:id="rId2"/>
  </p:sldMasterIdLst>
  <p:notesMasterIdLst>
    <p:notesMasterId r:id="rId11"/>
  </p:notesMasterIdLst>
  <p:handoutMasterIdLst>
    <p:handoutMasterId r:id="rId12"/>
  </p:handoutMasterIdLst>
  <p:sldIdLst>
    <p:sldId id="810" r:id="rId3"/>
    <p:sldId id="805" r:id="rId4"/>
    <p:sldId id="811" r:id="rId5"/>
    <p:sldId id="806" r:id="rId6"/>
    <p:sldId id="807" r:id="rId7"/>
    <p:sldId id="808" r:id="rId8"/>
    <p:sldId id="809" r:id="rId9"/>
    <p:sldId id="812" r:id="rId10"/>
  </p:sldIdLst>
  <p:sldSz cx="13003213" cy="9752013"/>
  <p:notesSz cx="6794500" cy="9931400"/>
  <p:defaultTextStyle>
    <a:defPPr>
      <a:defRPr lang="en-US"/>
    </a:defPPr>
    <a:lvl1pPr algn="l" defTabSz="1092200" rtl="0" eaLnBrk="0" fontAlgn="base" hangingPunct="0">
      <a:spcBef>
        <a:spcPct val="0"/>
      </a:spcBef>
      <a:spcAft>
        <a:spcPct val="0"/>
      </a:spcAft>
      <a:defRPr sz="2100" kern="1200">
        <a:solidFill>
          <a:schemeClr val="tx1"/>
        </a:solidFill>
        <a:latin typeface="Calibri" charset="0"/>
        <a:ea typeface="+mn-ea"/>
        <a:cs typeface="+mn-cs"/>
      </a:defRPr>
    </a:lvl1pPr>
    <a:lvl2pPr marL="546100" indent="-88900" algn="l" defTabSz="1092200" rtl="0" eaLnBrk="0" fontAlgn="base" hangingPunct="0">
      <a:spcBef>
        <a:spcPct val="0"/>
      </a:spcBef>
      <a:spcAft>
        <a:spcPct val="0"/>
      </a:spcAft>
      <a:defRPr sz="2100" kern="1200">
        <a:solidFill>
          <a:schemeClr val="tx1"/>
        </a:solidFill>
        <a:latin typeface="Calibri" charset="0"/>
        <a:ea typeface="+mn-ea"/>
        <a:cs typeface="+mn-cs"/>
      </a:defRPr>
    </a:lvl2pPr>
    <a:lvl3pPr marL="1092200" indent="-177800" algn="l" defTabSz="1092200" rtl="0" eaLnBrk="0" fontAlgn="base" hangingPunct="0">
      <a:spcBef>
        <a:spcPct val="0"/>
      </a:spcBef>
      <a:spcAft>
        <a:spcPct val="0"/>
      </a:spcAft>
      <a:defRPr sz="2100" kern="1200">
        <a:solidFill>
          <a:schemeClr val="tx1"/>
        </a:solidFill>
        <a:latin typeface="Calibri" charset="0"/>
        <a:ea typeface="+mn-ea"/>
        <a:cs typeface="+mn-cs"/>
      </a:defRPr>
    </a:lvl3pPr>
    <a:lvl4pPr marL="1638300" indent="-266700" algn="l" defTabSz="1092200" rtl="0" eaLnBrk="0" fontAlgn="base" hangingPunct="0">
      <a:spcBef>
        <a:spcPct val="0"/>
      </a:spcBef>
      <a:spcAft>
        <a:spcPct val="0"/>
      </a:spcAft>
      <a:defRPr sz="2100" kern="1200">
        <a:solidFill>
          <a:schemeClr val="tx1"/>
        </a:solidFill>
        <a:latin typeface="Calibri" charset="0"/>
        <a:ea typeface="+mn-ea"/>
        <a:cs typeface="+mn-cs"/>
      </a:defRPr>
    </a:lvl4pPr>
    <a:lvl5pPr marL="2184400" indent="-355600" algn="l" defTabSz="1092200" rtl="0" eaLnBrk="0" fontAlgn="base" hangingPunct="0">
      <a:spcBef>
        <a:spcPct val="0"/>
      </a:spcBef>
      <a:spcAft>
        <a:spcPct val="0"/>
      </a:spcAft>
      <a:defRPr sz="2100" kern="1200">
        <a:solidFill>
          <a:schemeClr val="tx1"/>
        </a:solidFill>
        <a:latin typeface="Calibri" charset="0"/>
        <a:ea typeface="+mn-ea"/>
        <a:cs typeface="+mn-cs"/>
      </a:defRPr>
    </a:lvl5pPr>
    <a:lvl6pPr marL="2286000" algn="l" defTabSz="914400" rtl="0" eaLnBrk="1" latinLnBrk="0" hangingPunct="1">
      <a:defRPr sz="2100" kern="1200">
        <a:solidFill>
          <a:schemeClr val="tx1"/>
        </a:solidFill>
        <a:latin typeface="Calibri" charset="0"/>
        <a:ea typeface="+mn-ea"/>
        <a:cs typeface="+mn-cs"/>
      </a:defRPr>
    </a:lvl6pPr>
    <a:lvl7pPr marL="2743200" algn="l" defTabSz="914400" rtl="0" eaLnBrk="1" latinLnBrk="0" hangingPunct="1">
      <a:defRPr sz="2100" kern="1200">
        <a:solidFill>
          <a:schemeClr val="tx1"/>
        </a:solidFill>
        <a:latin typeface="Calibri" charset="0"/>
        <a:ea typeface="+mn-ea"/>
        <a:cs typeface="+mn-cs"/>
      </a:defRPr>
    </a:lvl7pPr>
    <a:lvl8pPr marL="3200400" algn="l" defTabSz="914400" rtl="0" eaLnBrk="1" latinLnBrk="0" hangingPunct="1">
      <a:defRPr sz="2100" kern="1200">
        <a:solidFill>
          <a:schemeClr val="tx1"/>
        </a:solidFill>
        <a:latin typeface="Calibri" charset="0"/>
        <a:ea typeface="+mn-ea"/>
        <a:cs typeface="+mn-cs"/>
      </a:defRPr>
    </a:lvl8pPr>
    <a:lvl9pPr marL="3657600" algn="l" defTabSz="914400" rtl="0" eaLnBrk="1" latinLnBrk="0" hangingPunct="1">
      <a:defRPr sz="2100" kern="1200">
        <a:solidFill>
          <a:schemeClr val="tx1"/>
        </a:solidFill>
        <a:latin typeface="Calibri" charset="0"/>
        <a:ea typeface="+mn-ea"/>
        <a:cs typeface="+mn-cs"/>
      </a:defRPr>
    </a:lvl9pPr>
  </p:defaultTextStyle>
  <p:extLst>
    <p:ext uri="{EFAFB233-063F-42B5-8137-9DF3F51BA10A}">
      <p15:sldGuideLst xmlns:p15="http://schemas.microsoft.com/office/powerpoint/2012/main">
        <p15:guide id="1" orient="horz" pos="2958" userDrawn="1">
          <p15:clr>
            <a:srgbClr val="A4A3A4"/>
          </p15:clr>
        </p15:guide>
        <p15:guide id="2" pos="4096" userDrawn="1">
          <p15:clr>
            <a:srgbClr val="A4A3A4"/>
          </p15:clr>
        </p15:guide>
      </p15:sldGuideLst>
    </p:ext>
    <p:ext uri="{2D200454-40CA-4A62-9FC3-DE9A4176ACB9}">
      <p15:notesGuideLst xmlns:p15="http://schemas.microsoft.com/office/powerpoint/2012/main">
        <p15:guide id="1" orient="horz" pos="3128">
          <p15:clr>
            <a:srgbClr val="A4A3A4"/>
          </p15:clr>
        </p15:guide>
        <p15:guide id="2" pos="214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CCFF"/>
    <a:srgbClr val="DF1FC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31586" autoAdjust="0"/>
    <p:restoredTop sz="78486" autoAdjust="0"/>
  </p:normalViewPr>
  <p:slideViewPr>
    <p:cSldViewPr snapToGrid="0" snapToObjects="1">
      <p:cViewPr varScale="1">
        <p:scale>
          <a:sx n="36" d="100"/>
          <a:sy n="36" d="100"/>
        </p:scale>
        <p:origin x="1048" y="44"/>
      </p:cViewPr>
      <p:guideLst>
        <p:guide orient="horz" pos="2958"/>
        <p:guide pos="4096"/>
      </p:guideLst>
    </p:cSldViewPr>
  </p:slideViewPr>
  <p:outlineViewPr>
    <p:cViewPr>
      <p:scale>
        <a:sx n="33" d="100"/>
        <a:sy n="33" d="100"/>
      </p:scale>
      <p:origin x="0" y="0"/>
    </p:cViewPr>
  </p:outlineViewPr>
  <p:notesTextViewPr>
    <p:cViewPr>
      <p:scale>
        <a:sx n="1" d="1"/>
        <a:sy n="1" d="1"/>
      </p:scale>
      <p:origin x="0" y="-1960"/>
    </p:cViewPr>
  </p:notesTextViewPr>
  <p:sorterViewPr>
    <p:cViewPr>
      <p:scale>
        <a:sx n="100" d="100"/>
        <a:sy n="100" d="100"/>
      </p:scale>
      <p:origin x="0" y="0"/>
    </p:cViewPr>
  </p:sorterViewPr>
  <p:notesViewPr>
    <p:cSldViewPr snapToGrid="0" snapToObjects="1">
      <p:cViewPr varScale="1">
        <p:scale>
          <a:sx n="100" d="100"/>
          <a:sy n="100" d="100"/>
        </p:scale>
        <p:origin x="-642" y="-96"/>
      </p:cViewPr>
      <p:guideLst>
        <p:guide orient="horz" pos="3128"/>
        <p:guide pos="214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presProps" Target="presProps.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handoutMaster" Target="handoutMasters/handoutMaster1.xml"/><Relationship Id="rId2" Type="http://schemas.openxmlformats.org/officeDocument/2006/relationships/slideMaster" Target="slideMasters/slideMaster2.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notesMaster" Target="notesMasters/notesMaster1.xml"/><Relationship Id="rId5" Type="http://schemas.openxmlformats.org/officeDocument/2006/relationships/slide" Target="slides/slide3.xml"/><Relationship Id="rId15" Type="http://schemas.openxmlformats.org/officeDocument/2006/relationships/theme" Target="theme/theme1.xml"/><Relationship Id="rId10" Type="http://schemas.openxmlformats.org/officeDocument/2006/relationships/slide" Target="slides/slide8.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2944284" cy="496570"/>
          </a:xfrm>
          <a:prstGeom prst="rect">
            <a:avLst/>
          </a:prstGeom>
        </p:spPr>
        <p:txBody>
          <a:bodyPr vert="horz" lIns="91440" tIns="45720" rIns="91440" bIns="45720" rtlCol="0"/>
          <a:lstStyle>
            <a:lvl1pPr algn="l">
              <a:defRPr sz="1200"/>
            </a:lvl1pPr>
          </a:lstStyle>
          <a:p>
            <a:endParaRPr lang="en-AU"/>
          </a:p>
        </p:txBody>
      </p:sp>
      <p:sp>
        <p:nvSpPr>
          <p:cNvPr id="3" name="Date Placeholder 2"/>
          <p:cNvSpPr>
            <a:spLocks noGrp="1"/>
          </p:cNvSpPr>
          <p:nvPr>
            <p:ph type="dt" sz="quarter" idx="1"/>
          </p:nvPr>
        </p:nvSpPr>
        <p:spPr>
          <a:xfrm>
            <a:off x="3849038" y="1"/>
            <a:ext cx="2944284" cy="496570"/>
          </a:xfrm>
          <a:prstGeom prst="rect">
            <a:avLst/>
          </a:prstGeom>
        </p:spPr>
        <p:txBody>
          <a:bodyPr vert="horz" lIns="91440" tIns="45720" rIns="91440" bIns="45720" rtlCol="0"/>
          <a:lstStyle>
            <a:lvl1pPr algn="r">
              <a:defRPr sz="1200"/>
            </a:lvl1pPr>
          </a:lstStyle>
          <a:p>
            <a:fld id="{971F3782-E30A-4F38-AFFA-6CCFF9EB840B}" type="datetimeFigureOut">
              <a:rPr lang="en-AU" smtClean="0"/>
              <a:t>30/11/2018</a:t>
            </a:fld>
            <a:endParaRPr lang="en-AU"/>
          </a:p>
        </p:txBody>
      </p:sp>
      <p:sp>
        <p:nvSpPr>
          <p:cNvPr id="4" name="Footer Placeholder 3"/>
          <p:cNvSpPr>
            <a:spLocks noGrp="1"/>
          </p:cNvSpPr>
          <p:nvPr>
            <p:ph type="ftr" sz="quarter" idx="2"/>
          </p:nvPr>
        </p:nvSpPr>
        <p:spPr>
          <a:xfrm>
            <a:off x="0" y="9432533"/>
            <a:ext cx="2944284" cy="496570"/>
          </a:xfrm>
          <a:prstGeom prst="rect">
            <a:avLst/>
          </a:prstGeom>
        </p:spPr>
        <p:txBody>
          <a:bodyPr vert="horz" lIns="91440" tIns="45720" rIns="91440" bIns="45720" rtlCol="0" anchor="b"/>
          <a:lstStyle>
            <a:lvl1pPr algn="l">
              <a:defRPr sz="1200"/>
            </a:lvl1pPr>
          </a:lstStyle>
          <a:p>
            <a:endParaRPr lang="en-AU"/>
          </a:p>
        </p:txBody>
      </p:sp>
      <p:sp>
        <p:nvSpPr>
          <p:cNvPr id="5" name="Slide Number Placeholder 4"/>
          <p:cNvSpPr>
            <a:spLocks noGrp="1"/>
          </p:cNvSpPr>
          <p:nvPr>
            <p:ph type="sldNum" sz="quarter" idx="3"/>
          </p:nvPr>
        </p:nvSpPr>
        <p:spPr>
          <a:xfrm>
            <a:off x="3849038" y="9432533"/>
            <a:ext cx="2944284" cy="496570"/>
          </a:xfrm>
          <a:prstGeom prst="rect">
            <a:avLst/>
          </a:prstGeom>
        </p:spPr>
        <p:txBody>
          <a:bodyPr vert="horz" lIns="91440" tIns="45720" rIns="91440" bIns="45720" rtlCol="0" anchor="b"/>
          <a:lstStyle>
            <a:lvl1pPr algn="r">
              <a:defRPr sz="1200"/>
            </a:lvl1pPr>
          </a:lstStyle>
          <a:p>
            <a:fld id="{96C37B17-C458-4662-A430-3E2F34416146}" type="slidenum">
              <a:rPr lang="en-AU" smtClean="0"/>
              <a:t>‹#›</a:t>
            </a:fld>
            <a:endParaRPr lang="en-AU"/>
          </a:p>
        </p:txBody>
      </p:sp>
    </p:spTree>
    <p:extLst>
      <p:ext uri="{BB962C8B-B14F-4D97-AF65-F5344CB8AC3E}">
        <p14:creationId xmlns:p14="http://schemas.microsoft.com/office/powerpoint/2010/main" val="130259829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2944284" cy="496570"/>
          </a:xfrm>
          <a:prstGeom prst="rect">
            <a:avLst/>
          </a:prstGeom>
        </p:spPr>
        <p:txBody>
          <a:bodyPr vert="horz" lIns="91440" tIns="45720" rIns="91440" bIns="45720" rtlCol="0"/>
          <a:lstStyle>
            <a:lvl1pPr algn="l">
              <a:defRPr sz="1200"/>
            </a:lvl1pPr>
          </a:lstStyle>
          <a:p>
            <a:endParaRPr lang="en-AU"/>
          </a:p>
        </p:txBody>
      </p:sp>
      <p:sp>
        <p:nvSpPr>
          <p:cNvPr id="3" name="Date Placeholder 2"/>
          <p:cNvSpPr>
            <a:spLocks noGrp="1"/>
          </p:cNvSpPr>
          <p:nvPr>
            <p:ph type="dt" idx="1"/>
          </p:nvPr>
        </p:nvSpPr>
        <p:spPr>
          <a:xfrm>
            <a:off x="3848644" y="1"/>
            <a:ext cx="2944284" cy="496570"/>
          </a:xfrm>
          <a:prstGeom prst="rect">
            <a:avLst/>
          </a:prstGeom>
        </p:spPr>
        <p:txBody>
          <a:bodyPr vert="horz" lIns="91440" tIns="45720" rIns="91440" bIns="45720" rtlCol="0"/>
          <a:lstStyle>
            <a:lvl1pPr algn="r">
              <a:defRPr sz="1200"/>
            </a:lvl1pPr>
          </a:lstStyle>
          <a:p>
            <a:fld id="{A923F5EE-D9B0-4473-9E05-4A1CB49282A2}" type="datetimeFigureOut">
              <a:rPr lang="en-AU" smtClean="0"/>
              <a:t>30/11/2018</a:t>
            </a:fld>
            <a:endParaRPr lang="en-AU"/>
          </a:p>
        </p:txBody>
      </p:sp>
      <p:sp>
        <p:nvSpPr>
          <p:cNvPr id="4" name="Slide Image Placeholder 3"/>
          <p:cNvSpPr>
            <a:spLocks noGrp="1" noRot="1" noChangeAspect="1"/>
          </p:cNvSpPr>
          <p:nvPr>
            <p:ph type="sldImg" idx="2"/>
          </p:nvPr>
        </p:nvSpPr>
        <p:spPr>
          <a:xfrm>
            <a:off x="914400" y="744538"/>
            <a:ext cx="4965700" cy="3724275"/>
          </a:xfrm>
          <a:prstGeom prst="rect">
            <a:avLst/>
          </a:prstGeom>
          <a:noFill/>
          <a:ln w="12700">
            <a:solidFill>
              <a:prstClr val="black"/>
            </a:solidFill>
          </a:ln>
        </p:spPr>
        <p:txBody>
          <a:bodyPr vert="horz" lIns="91440" tIns="45720" rIns="91440" bIns="45720" rtlCol="0" anchor="ctr"/>
          <a:lstStyle/>
          <a:p>
            <a:endParaRPr lang="en-AU"/>
          </a:p>
        </p:txBody>
      </p:sp>
      <p:sp>
        <p:nvSpPr>
          <p:cNvPr id="5" name="Notes Placeholder 4"/>
          <p:cNvSpPr>
            <a:spLocks noGrp="1"/>
          </p:cNvSpPr>
          <p:nvPr>
            <p:ph type="body" sz="quarter" idx="3"/>
          </p:nvPr>
        </p:nvSpPr>
        <p:spPr>
          <a:xfrm>
            <a:off x="679450" y="4717416"/>
            <a:ext cx="5435600" cy="446913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6" name="Footer Placeholder 5"/>
          <p:cNvSpPr>
            <a:spLocks noGrp="1"/>
          </p:cNvSpPr>
          <p:nvPr>
            <p:ph type="ftr" sz="quarter" idx="4"/>
          </p:nvPr>
        </p:nvSpPr>
        <p:spPr>
          <a:xfrm>
            <a:off x="0" y="9433107"/>
            <a:ext cx="2944284" cy="496570"/>
          </a:xfrm>
          <a:prstGeom prst="rect">
            <a:avLst/>
          </a:prstGeom>
        </p:spPr>
        <p:txBody>
          <a:bodyPr vert="horz" lIns="91440" tIns="45720" rIns="91440" bIns="45720" rtlCol="0" anchor="b"/>
          <a:lstStyle>
            <a:lvl1pPr algn="l">
              <a:defRPr sz="1200"/>
            </a:lvl1pPr>
          </a:lstStyle>
          <a:p>
            <a:endParaRPr lang="en-AU"/>
          </a:p>
        </p:txBody>
      </p:sp>
      <p:sp>
        <p:nvSpPr>
          <p:cNvPr id="7" name="Slide Number Placeholder 6"/>
          <p:cNvSpPr>
            <a:spLocks noGrp="1"/>
          </p:cNvSpPr>
          <p:nvPr>
            <p:ph type="sldNum" sz="quarter" idx="5"/>
          </p:nvPr>
        </p:nvSpPr>
        <p:spPr>
          <a:xfrm>
            <a:off x="3848644" y="9433107"/>
            <a:ext cx="2944284" cy="496570"/>
          </a:xfrm>
          <a:prstGeom prst="rect">
            <a:avLst/>
          </a:prstGeom>
        </p:spPr>
        <p:txBody>
          <a:bodyPr vert="horz" lIns="91440" tIns="45720" rIns="91440" bIns="45720" rtlCol="0" anchor="b"/>
          <a:lstStyle>
            <a:lvl1pPr algn="r">
              <a:defRPr sz="1200"/>
            </a:lvl1pPr>
          </a:lstStyle>
          <a:p>
            <a:fld id="{1167AF97-B01D-442C-92DF-F9731EE2374D}" type="slidenum">
              <a:rPr lang="en-AU" smtClean="0"/>
              <a:t>‹#›</a:t>
            </a:fld>
            <a:endParaRPr lang="en-AU"/>
          </a:p>
        </p:txBody>
      </p:sp>
    </p:spTree>
    <p:extLst>
      <p:ext uri="{BB962C8B-B14F-4D97-AF65-F5344CB8AC3E}">
        <p14:creationId xmlns:p14="http://schemas.microsoft.com/office/powerpoint/2010/main" val="288184934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smtClean="0">
                <a:solidFill>
                  <a:schemeClr val="tx1"/>
                </a:solidFill>
                <a:effectLst/>
                <a:latin typeface="+mn-lt"/>
                <a:ea typeface="+mn-ea"/>
                <a:cs typeface="+mn-cs"/>
              </a:rPr>
              <a:t>Ask students: </a:t>
            </a:r>
            <a:endParaRPr lang="en-AU" sz="1200" kern="1200" dirty="0" smtClean="0">
              <a:solidFill>
                <a:schemeClr val="tx1"/>
              </a:solidFill>
              <a:effectLst/>
              <a:latin typeface="+mn-lt"/>
              <a:ea typeface="+mn-ea"/>
              <a:cs typeface="+mn-cs"/>
            </a:endParaRPr>
          </a:p>
          <a:p>
            <a:r>
              <a:rPr lang="en-US" sz="1200" i="1" kern="1200" dirty="0" smtClean="0">
                <a:solidFill>
                  <a:schemeClr val="tx1"/>
                </a:solidFill>
                <a:effectLst/>
                <a:latin typeface="+mn-lt"/>
                <a:ea typeface="+mn-ea"/>
                <a:cs typeface="+mn-cs"/>
              </a:rPr>
              <a:t>What is happening in this picture? What clues does the image give you about the artist and the ideas that interested him?  </a:t>
            </a:r>
            <a:endParaRPr lang="en-AU"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Some of the ideas you might have thought of: </a:t>
            </a:r>
            <a:endParaRPr lang="en-AU" sz="1200" kern="1200" dirty="0" smtClean="0">
              <a:solidFill>
                <a:schemeClr val="tx1"/>
              </a:solidFill>
              <a:effectLst/>
              <a:latin typeface="+mn-lt"/>
              <a:ea typeface="+mn-ea"/>
              <a:cs typeface="+mn-cs"/>
            </a:endParaRP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space and depth - two dimensions and three dimensions; </a:t>
            </a:r>
            <a:endParaRPr lang="en-AU" sz="1200" kern="1200" dirty="0" smtClean="0">
              <a:solidFill>
                <a:schemeClr val="tx1"/>
              </a:solidFill>
              <a:effectLst/>
              <a:latin typeface="+mn-lt"/>
              <a:ea typeface="+mn-ea"/>
              <a:cs typeface="+mn-cs"/>
            </a:endParaRP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reality vs illusion; infinity – the endless cycle of hand drawing hand; </a:t>
            </a:r>
            <a:endParaRPr lang="en-AU" sz="1200" kern="1200" dirty="0" smtClean="0">
              <a:solidFill>
                <a:schemeClr val="tx1"/>
              </a:solidFill>
              <a:effectLst/>
              <a:latin typeface="+mn-lt"/>
              <a:ea typeface="+mn-ea"/>
              <a:cs typeface="+mn-cs"/>
            </a:endParaRP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technical skill; </a:t>
            </a:r>
            <a:endParaRPr lang="en-AU" sz="1200" kern="1200" dirty="0" smtClean="0">
              <a:solidFill>
                <a:schemeClr val="tx1"/>
              </a:solidFill>
              <a:effectLst/>
              <a:latin typeface="+mn-lt"/>
              <a:ea typeface="+mn-ea"/>
              <a:cs typeface="+mn-cs"/>
            </a:endParaRP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creativity</a:t>
            </a:r>
            <a:endParaRPr lang="en-AU" sz="1200" kern="1200" dirty="0" smtClean="0">
              <a:solidFill>
                <a:schemeClr val="tx1"/>
              </a:solidFill>
              <a:effectLst/>
              <a:latin typeface="+mn-lt"/>
              <a:ea typeface="+mn-ea"/>
              <a:cs typeface="+mn-cs"/>
            </a:endParaRPr>
          </a:p>
          <a:p>
            <a:r>
              <a:rPr lang="en-AU" sz="1200" kern="1200" dirty="0" smtClean="0">
                <a:solidFill>
                  <a:schemeClr val="tx1"/>
                </a:solidFill>
                <a:effectLst/>
                <a:latin typeface="+mn-lt"/>
                <a:ea typeface="+mn-ea"/>
                <a:cs typeface="+mn-cs"/>
              </a:rPr>
              <a:t> </a:t>
            </a:r>
          </a:p>
          <a:p>
            <a:r>
              <a:rPr lang="en-US" sz="1200" kern="1200" dirty="0" err="1" smtClean="0">
                <a:solidFill>
                  <a:schemeClr val="tx1"/>
                </a:solidFill>
                <a:effectLst/>
                <a:latin typeface="+mn-lt"/>
                <a:ea typeface="+mn-ea"/>
                <a:cs typeface="+mn-cs"/>
              </a:rPr>
              <a:t>Maurits</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Cornelis</a:t>
            </a:r>
            <a:r>
              <a:rPr lang="en-US" sz="1200" kern="1200" dirty="0" smtClean="0">
                <a:solidFill>
                  <a:schemeClr val="tx1"/>
                </a:solidFill>
                <a:effectLst/>
                <a:latin typeface="+mn-lt"/>
                <a:ea typeface="+mn-ea"/>
                <a:cs typeface="+mn-cs"/>
              </a:rPr>
              <a:t> Escher (1898 – 1972), known as M.C. Escher, is a Dutch graphic artist known for his detailed drawings and prints, that explore perception and illusion.</a:t>
            </a:r>
            <a:endParaRPr lang="en-AU"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Ask students: </a:t>
            </a:r>
            <a:endParaRPr lang="en-AU" sz="1200" kern="1200" dirty="0" smtClean="0">
              <a:solidFill>
                <a:schemeClr val="tx1"/>
              </a:solidFill>
              <a:effectLst/>
              <a:latin typeface="+mn-lt"/>
              <a:ea typeface="+mn-ea"/>
              <a:cs typeface="+mn-cs"/>
            </a:endParaRPr>
          </a:p>
          <a:p>
            <a:r>
              <a:rPr lang="en-US" sz="1200" i="1" kern="1200" dirty="0" smtClean="0">
                <a:solidFill>
                  <a:schemeClr val="tx1"/>
                </a:solidFill>
                <a:effectLst/>
                <a:latin typeface="+mn-lt"/>
                <a:ea typeface="+mn-ea"/>
                <a:cs typeface="+mn-cs"/>
              </a:rPr>
              <a:t>What is a graphic artist?</a:t>
            </a:r>
            <a:r>
              <a:rPr lang="en-US" sz="1200" kern="1200" dirty="0" smtClean="0">
                <a:solidFill>
                  <a:schemeClr val="tx1"/>
                </a:solidFill>
                <a:effectLst/>
                <a:latin typeface="+mn-lt"/>
                <a:ea typeface="+mn-ea"/>
                <a:cs typeface="+mn-cs"/>
              </a:rPr>
              <a:t> </a:t>
            </a:r>
            <a:endParaRPr lang="en-AU"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A graphic artist is one that </a:t>
            </a:r>
            <a:r>
              <a:rPr lang="en-US" sz="1200" kern="1200" dirty="0" err="1" smtClean="0">
                <a:solidFill>
                  <a:schemeClr val="tx1"/>
                </a:solidFill>
                <a:effectLst/>
                <a:latin typeface="+mn-lt"/>
                <a:ea typeface="+mn-ea"/>
                <a:cs typeface="+mn-cs"/>
              </a:rPr>
              <a:t>specialises</a:t>
            </a:r>
            <a:r>
              <a:rPr lang="en-US" sz="1200" kern="1200" dirty="0" smtClean="0">
                <a:solidFill>
                  <a:schemeClr val="tx1"/>
                </a:solidFill>
                <a:effectLst/>
                <a:latin typeface="+mn-lt"/>
                <a:ea typeface="+mn-ea"/>
                <a:cs typeface="+mn-cs"/>
              </a:rPr>
              <a:t> in work that exists in multiples, rather than one off paintings, drawings or illustrations.</a:t>
            </a:r>
            <a:endParaRPr lang="en-AU"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Share this information with your students:</a:t>
            </a:r>
            <a:endParaRPr lang="en-AU"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The exhibition </a:t>
            </a:r>
            <a:r>
              <a:rPr lang="en-US" sz="1200" i="1" kern="1200" dirty="0" smtClean="0">
                <a:solidFill>
                  <a:schemeClr val="tx1"/>
                </a:solidFill>
                <a:effectLst/>
                <a:latin typeface="+mn-lt"/>
                <a:ea typeface="+mn-ea"/>
                <a:cs typeface="+mn-cs"/>
              </a:rPr>
              <a:t>Between Two Worlds </a:t>
            </a:r>
            <a:r>
              <a:rPr lang="en-US" sz="1200" kern="1200" dirty="0" smtClean="0">
                <a:solidFill>
                  <a:schemeClr val="tx1"/>
                </a:solidFill>
                <a:effectLst/>
                <a:latin typeface="+mn-lt"/>
                <a:ea typeface="+mn-ea"/>
                <a:cs typeface="+mn-cs"/>
              </a:rPr>
              <a:t>introduces us to the work of M.C. Escher in an exhibition designed by Japanese design studio </a:t>
            </a:r>
            <a:r>
              <a:rPr lang="en-US" sz="1200" kern="1200" dirty="0" err="1" smtClean="0">
                <a:solidFill>
                  <a:schemeClr val="tx1"/>
                </a:solidFill>
                <a:effectLst/>
                <a:latin typeface="+mn-lt"/>
                <a:ea typeface="+mn-ea"/>
                <a:cs typeface="+mn-cs"/>
              </a:rPr>
              <a:t>nendo</a:t>
            </a:r>
            <a:r>
              <a:rPr lang="en-US" sz="1200" kern="1200" dirty="0" smtClean="0">
                <a:solidFill>
                  <a:schemeClr val="tx1"/>
                </a:solidFill>
                <a:effectLst/>
                <a:latin typeface="+mn-lt"/>
                <a:ea typeface="+mn-ea"/>
                <a:cs typeface="+mn-cs"/>
              </a:rPr>
              <a:t>. The exhibition is divided into sections that help us understand Escher’s work and ideas:</a:t>
            </a:r>
            <a:endParaRPr lang="en-AU" sz="1200" kern="1200" dirty="0" smtClean="0">
              <a:solidFill>
                <a:schemeClr val="tx1"/>
              </a:solidFill>
              <a:effectLst/>
              <a:latin typeface="+mn-lt"/>
              <a:ea typeface="+mn-ea"/>
              <a:cs typeface="+mn-cs"/>
            </a:endParaRP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Early Years: Escher’s early life and influences</a:t>
            </a:r>
            <a:endParaRPr lang="en-AU" sz="1200" kern="1200" dirty="0" smtClean="0">
              <a:solidFill>
                <a:schemeClr val="tx1"/>
              </a:solidFill>
              <a:effectLst/>
              <a:latin typeface="+mn-lt"/>
              <a:ea typeface="+mn-ea"/>
              <a:cs typeface="+mn-cs"/>
            </a:endParaRP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The Observed World: How Escher was inspired by the natural world around him</a:t>
            </a:r>
            <a:endParaRPr lang="en-AU" sz="1200" kern="1200" dirty="0" smtClean="0">
              <a:solidFill>
                <a:schemeClr val="tx1"/>
              </a:solidFill>
              <a:effectLst/>
              <a:latin typeface="+mn-lt"/>
              <a:ea typeface="+mn-ea"/>
              <a:cs typeface="+mn-cs"/>
            </a:endParaRP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Reflection: Reflective surfaces like mirrors and metal and the altered view of reality that these surfaces present</a:t>
            </a:r>
            <a:endParaRPr lang="en-AU" sz="1200" kern="1200" dirty="0" smtClean="0">
              <a:solidFill>
                <a:schemeClr val="tx1"/>
              </a:solidFill>
              <a:effectLst/>
              <a:latin typeface="+mn-lt"/>
              <a:ea typeface="+mn-ea"/>
              <a:cs typeface="+mn-cs"/>
            </a:endParaRP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Regular division of the plane: Escher’s fascination with pattern and tessellation</a:t>
            </a:r>
            <a:endParaRPr lang="en-AU" sz="1200" kern="1200" dirty="0" smtClean="0">
              <a:solidFill>
                <a:schemeClr val="tx1"/>
              </a:solidFill>
              <a:effectLst/>
              <a:latin typeface="+mn-lt"/>
              <a:ea typeface="+mn-ea"/>
              <a:cs typeface="+mn-cs"/>
            </a:endParaRP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Space and illusion: Exploration of two and three dimensions and our human perception of them</a:t>
            </a:r>
            <a:endParaRPr lang="en-AU" sz="1200" kern="1200" dirty="0" smtClean="0">
              <a:solidFill>
                <a:schemeClr val="tx1"/>
              </a:solidFill>
              <a:effectLst/>
              <a:latin typeface="+mn-lt"/>
              <a:ea typeface="+mn-ea"/>
              <a:cs typeface="+mn-cs"/>
            </a:endParaRP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Infinity and impossible worlds</a:t>
            </a:r>
            <a:r>
              <a:rPr lang="en-AU" sz="1200" kern="120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 Depicting the concept of endlessness and making us believe in realities that could not exist in ‘real life’.</a:t>
            </a:r>
            <a:endParaRPr lang="en-AU" sz="1200" kern="1200" dirty="0" smtClean="0">
              <a:solidFill>
                <a:schemeClr val="tx1"/>
              </a:solidFill>
              <a:effectLst/>
              <a:latin typeface="+mn-lt"/>
              <a:ea typeface="+mn-ea"/>
              <a:cs typeface="+mn-cs"/>
            </a:endParaRPr>
          </a:p>
          <a:p>
            <a:r>
              <a:rPr lang="en-AU" sz="1200" kern="1200" dirty="0" smtClean="0">
                <a:solidFill>
                  <a:schemeClr val="tx1"/>
                </a:solidFill>
                <a:effectLst/>
                <a:latin typeface="+mn-lt"/>
                <a:ea typeface="+mn-ea"/>
                <a:cs typeface="+mn-cs"/>
              </a:rPr>
              <a:t> </a:t>
            </a:r>
            <a:endParaRPr lang="en-AU" dirty="0"/>
          </a:p>
        </p:txBody>
      </p:sp>
      <p:sp>
        <p:nvSpPr>
          <p:cNvPr id="4" name="Slide Number Placeholder 3"/>
          <p:cNvSpPr>
            <a:spLocks noGrp="1"/>
          </p:cNvSpPr>
          <p:nvPr>
            <p:ph type="sldNum" sz="quarter" idx="10"/>
          </p:nvPr>
        </p:nvSpPr>
        <p:spPr/>
        <p:txBody>
          <a:bodyPr/>
          <a:lstStyle/>
          <a:p>
            <a:fld id="{1167AF97-B01D-442C-92DF-F9731EE2374D}" type="slidenum">
              <a:rPr lang="en-AU" smtClean="0"/>
              <a:t>2</a:t>
            </a:fld>
            <a:endParaRPr lang="en-AU"/>
          </a:p>
        </p:txBody>
      </p:sp>
    </p:spTree>
    <p:extLst>
      <p:ext uri="{BB962C8B-B14F-4D97-AF65-F5344CB8AC3E}">
        <p14:creationId xmlns:p14="http://schemas.microsoft.com/office/powerpoint/2010/main" val="399640665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smtClean="0">
                <a:solidFill>
                  <a:schemeClr val="tx1"/>
                </a:solidFill>
                <a:effectLst/>
                <a:latin typeface="+mn-lt"/>
                <a:ea typeface="+mn-ea"/>
                <a:cs typeface="+mn-cs"/>
              </a:rPr>
              <a:t>Share this information with your students:</a:t>
            </a:r>
            <a:endParaRPr lang="en-AU"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Early Years</a:t>
            </a:r>
            <a:endParaRPr lang="en-AU" sz="1200" kern="1200" dirty="0" smtClean="0">
              <a:solidFill>
                <a:schemeClr val="tx1"/>
              </a:solidFill>
              <a:effectLst/>
              <a:latin typeface="+mn-lt"/>
              <a:ea typeface="+mn-ea"/>
              <a:cs typeface="+mn-cs"/>
            </a:endParaRPr>
          </a:p>
          <a:p>
            <a:r>
              <a:rPr lang="en-US" sz="1200" i="1" kern="1200" dirty="0" smtClean="0">
                <a:solidFill>
                  <a:schemeClr val="tx1"/>
                </a:solidFill>
                <a:effectLst/>
                <a:latin typeface="+mn-lt"/>
                <a:ea typeface="+mn-ea"/>
                <a:cs typeface="+mn-cs"/>
              </a:rPr>
              <a:t>Self portrait,1928: </a:t>
            </a:r>
            <a:endParaRPr lang="en-AU"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This a self portrait made by</a:t>
            </a:r>
            <a:r>
              <a:rPr lang="en-US" sz="1200" i="1" kern="120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Escher</a:t>
            </a:r>
            <a:r>
              <a:rPr lang="en-US" sz="1200" i="1" kern="120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when he was thirty one years old.</a:t>
            </a:r>
            <a:endParaRPr lang="en-AU" sz="1200" kern="1200" dirty="0" smtClean="0">
              <a:solidFill>
                <a:schemeClr val="tx1"/>
              </a:solidFill>
              <a:effectLst/>
              <a:latin typeface="+mn-lt"/>
              <a:ea typeface="+mn-ea"/>
              <a:cs typeface="+mn-cs"/>
            </a:endParaRPr>
          </a:p>
          <a:p>
            <a:r>
              <a:rPr lang="en-US" sz="1200" kern="1200" dirty="0" err="1" smtClean="0">
                <a:solidFill>
                  <a:schemeClr val="tx1"/>
                </a:solidFill>
                <a:effectLst/>
                <a:latin typeface="+mn-lt"/>
                <a:ea typeface="+mn-ea"/>
                <a:cs typeface="+mn-cs"/>
              </a:rPr>
              <a:t>Maurits</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Cornelis</a:t>
            </a:r>
            <a:r>
              <a:rPr lang="en-US" sz="1200" kern="1200" dirty="0" smtClean="0">
                <a:solidFill>
                  <a:schemeClr val="tx1"/>
                </a:solidFill>
                <a:effectLst/>
                <a:latin typeface="+mn-lt"/>
                <a:ea typeface="+mn-ea"/>
                <a:cs typeface="+mn-cs"/>
              </a:rPr>
              <a:t> Escher was born in 1898 in the Netherlands, to George Arnold Escher and Sarah </a:t>
            </a:r>
            <a:r>
              <a:rPr lang="en-AU" sz="1200" kern="1200" dirty="0" smtClean="0">
                <a:solidFill>
                  <a:schemeClr val="tx1"/>
                </a:solidFill>
                <a:effectLst/>
                <a:latin typeface="+mn-lt"/>
                <a:ea typeface="+mn-ea"/>
                <a:cs typeface="+mn-cs"/>
              </a:rPr>
              <a:t>Gleichman. </a:t>
            </a:r>
          </a:p>
          <a:p>
            <a:r>
              <a:rPr lang="en-US" sz="1200" kern="1200" dirty="0" smtClean="0">
                <a:solidFill>
                  <a:schemeClr val="tx1"/>
                </a:solidFill>
                <a:effectLst/>
                <a:latin typeface="+mn-lt"/>
                <a:ea typeface="+mn-ea"/>
                <a:cs typeface="+mn-cs"/>
              </a:rPr>
              <a:t>He was the youngest of five sons, two of whom were from his father’s previous marriage. </a:t>
            </a:r>
            <a:endParaRPr lang="en-AU"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His family and friends called him ‘</a:t>
            </a:r>
            <a:r>
              <a:rPr lang="en-US" sz="1200" kern="1200" dirty="0" err="1" smtClean="0">
                <a:solidFill>
                  <a:schemeClr val="tx1"/>
                </a:solidFill>
                <a:effectLst/>
                <a:latin typeface="+mn-lt"/>
                <a:ea typeface="+mn-ea"/>
                <a:cs typeface="+mn-cs"/>
              </a:rPr>
              <a:t>Mauk</a:t>
            </a:r>
            <a:r>
              <a:rPr lang="en-US" sz="1200" kern="1200" dirty="0" smtClean="0">
                <a:solidFill>
                  <a:schemeClr val="tx1"/>
                </a:solidFill>
                <a:effectLst/>
                <a:latin typeface="+mn-lt"/>
                <a:ea typeface="+mn-ea"/>
                <a:cs typeface="+mn-cs"/>
              </a:rPr>
              <a:t>’. </a:t>
            </a:r>
            <a:endParaRPr lang="en-AU" sz="1200" kern="1200" dirty="0" smtClean="0">
              <a:solidFill>
                <a:schemeClr val="tx1"/>
              </a:solidFill>
              <a:effectLst/>
              <a:latin typeface="+mn-lt"/>
              <a:ea typeface="+mn-ea"/>
              <a:cs typeface="+mn-cs"/>
            </a:endParaRPr>
          </a:p>
          <a:p>
            <a:r>
              <a:rPr lang="en-US" sz="1200" kern="1200" dirty="0" err="1" smtClean="0">
                <a:solidFill>
                  <a:schemeClr val="tx1"/>
                </a:solidFill>
                <a:effectLst/>
                <a:latin typeface="+mn-lt"/>
                <a:ea typeface="+mn-ea"/>
                <a:cs typeface="+mn-cs"/>
              </a:rPr>
              <a:t>Maurits</a:t>
            </a:r>
            <a:r>
              <a:rPr lang="en-US" sz="1200" kern="1200" dirty="0" smtClean="0">
                <a:solidFill>
                  <a:schemeClr val="tx1"/>
                </a:solidFill>
                <a:effectLst/>
                <a:latin typeface="+mn-lt"/>
                <a:ea typeface="+mn-ea"/>
                <a:cs typeface="+mn-cs"/>
              </a:rPr>
              <a:t> Escher was very close to his father, George (pictured here at age 73 and 92).</a:t>
            </a:r>
            <a:endParaRPr lang="en-AU" sz="1200" kern="1200" dirty="0" smtClean="0">
              <a:solidFill>
                <a:schemeClr val="tx1"/>
              </a:solidFill>
              <a:effectLst/>
              <a:latin typeface="+mn-lt"/>
              <a:ea typeface="+mn-ea"/>
              <a:cs typeface="+mn-cs"/>
            </a:endParaRPr>
          </a:p>
          <a:p>
            <a:r>
              <a:rPr lang="en-US" sz="1200" kern="1200" dirty="0" err="1" smtClean="0">
                <a:solidFill>
                  <a:schemeClr val="tx1"/>
                </a:solidFill>
                <a:effectLst/>
                <a:latin typeface="+mn-lt"/>
                <a:ea typeface="+mn-ea"/>
                <a:cs typeface="+mn-cs"/>
              </a:rPr>
              <a:t>Maurtis</a:t>
            </a:r>
            <a:r>
              <a:rPr lang="en-US" sz="1200" kern="1200" dirty="0" smtClean="0">
                <a:solidFill>
                  <a:schemeClr val="tx1"/>
                </a:solidFill>
                <a:effectLst/>
                <a:latin typeface="+mn-lt"/>
                <a:ea typeface="+mn-ea"/>
                <a:cs typeface="+mn-cs"/>
              </a:rPr>
              <a:t> Escher was a very bright, but not a very successful student. He didn’t like school and failed his final high school exams. </a:t>
            </a:r>
            <a:endParaRPr lang="en-AU"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He did enjoy his art lessons at school and one of his art teachers introduced him to printmaking. </a:t>
            </a:r>
            <a:endParaRPr lang="en-AU"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The picture on the right was the first </a:t>
            </a:r>
            <a:r>
              <a:rPr lang="en-US" sz="1200" kern="1200" dirty="0" err="1" smtClean="0">
                <a:solidFill>
                  <a:schemeClr val="tx1"/>
                </a:solidFill>
                <a:effectLst/>
                <a:latin typeface="+mn-lt"/>
                <a:ea typeface="+mn-ea"/>
                <a:cs typeface="+mn-cs"/>
              </a:rPr>
              <a:t>lino</a:t>
            </a:r>
            <a:r>
              <a:rPr lang="en-US" sz="1200" kern="1200" dirty="0" smtClean="0">
                <a:solidFill>
                  <a:schemeClr val="tx1"/>
                </a:solidFill>
                <a:effectLst/>
                <a:latin typeface="+mn-lt"/>
                <a:ea typeface="+mn-ea"/>
                <a:cs typeface="+mn-cs"/>
              </a:rPr>
              <a:t> cut print Escher produced…an image of his father. The middle image was an image of his father at 92 years old made four years before he died.</a:t>
            </a:r>
            <a:endParaRPr lang="en-AU"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Escher’s parents wanted him to become an architect, but after enrolling in the </a:t>
            </a:r>
            <a:r>
              <a:rPr lang="en-AU" sz="1200" kern="1200" dirty="0" smtClean="0">
                <a:solidFill>
                  <a:schemeClr val="tx1"/>
                </a:solidFill>
                <a:effectLst/>
                <a:latin typeface="+mn-lt"/>
                <a:ea typeface="+mn-ea"/>
                <a:cs typeface="+mn-cs"/>
              </a:rPr>
              <a:t>School for Architecture and Decorative Arts in Haarlem </a:t>
            </a:r>
            <a:r>
              <a:rPr lang="en-US" sz="1200" kern="1200" dirty="0" smtClean="0">
                <a:solidFill>
                  <a:schemeClr val="tx1"/>
                </a:solidFill>
                <a:effectLst/>
                <a:latin typeface="+mn-lt"/>
                <a:ea typeface="+mn-ea"/>
                <a:cs typeface="+mn-cs"/>
              </a:rPr>
              <a:t>he switched to a Graphic arts course, with the encouragement of one of the school’s teachers </a:t>
            </a:r>
            <a:r>
              <a:rPr lang="en-AU" sz="1200" kern="1200" dirty="0" smtClean="0">
                <a:solidFill>
                  <a:schemeClr val="tx1"/>
                </a:solidFill>
                <a:effectLst/>
                <a:latin typeface="+mn-lt"/>
                <a:ea typeface="+mn-ea"/>
                <a:cs typeface="+mn-cs"/>
              </a:rPr>
              <a:t>Samuel </a:t>
            </a:r>
            <a:r>
              <a:rPr lang="en-AU" sz="1200" kern="1200" dirty="0" err="1" smtClean="0">
                <a:solidFill>
                  <a:schemeClr val="tx1"/>
                </a:solidFill>
                <a:effectLst/>
                <a:latin typeface="+mn-lt"/>
                <a:ea typeface="+mn-ea"/>
                <a:cs typeface="+mn-cs"/>
              </a:rPr>
              <a:t>Jessurun</a:t>
            </a:r>
            <a:r>
              <a:rPr lang="en-AU" sz="1200" kern="1200" dirty="0" smtClean="0">
                <a:solidFill>
                  <a:schemeClr val="tx1"/>
                </a:solidFill>
                <a:effectLst/>
                <a:latin typeface="+mn-lt"/>
                <a:ea typeface="+mn-ea"/>
                <a:cs typeface="+mn-cs"/>
              </a:rPr>
              <a:t> de </a:t>
            </a:r>
            <a:r>
              <a:rPr lang="en-AU" sz="1200" kern="1200" dirty="0" err="1" smtClean="0">
                <a:solidFill>
                  <a:schemeClr val="tx1"/>
                </a:solidFill>
                <a:effectLst/>
                <a:latin typeface="+mn-lt"/>
                <a:ea typeface="+mn-ea"/>
                <a:cs typeface="+mn-cs"/>
              </a:rPr>
              <a:t>Mesquita</a:t>
            </a:r>
            <a:r>
              <a:rPr lang="en-AU" sz="1200" kern="1200" dirty="0" smtClean="0">
                <a:solidFill>
                  <a:schemeClr val="tx1"/>
                </a:solidFill>
                <a:effectLst/>
                <a:latin typeface="+mn-lt"/>
                <a:ea typeface="+mn-ea"/>
                <a:cs typeface="+mn-cs"/>
              </a:rPr>
              <a:t>, who would be a strong mentor for Escher.</a:t>
            </a:r>
          </a:p>
          <a:p>
            <a:endParaRPr lang="en-AU" dirty="0"/>
          </a:p>
        </p:txBody>
      </p:sp>
      <p:sp>
        <p:nvSpPr>
          <p:cNvPr id="4" name="Slide Number Placeholder 3"/>
          <p:cNvSpPr>
            <a:spLocks noGrp="1"/>
          </p:cNvSpPr>
          <p:nvPr>
            <p:ph type="sldNum" sz="quarter" idx="10"/>
          </p:nvPr>
        </p:nvSpPr>
        <p:spPr/>
        <p:txBody>
          <a:bodyPr/>
          <a:lstStyle/>
          <a:p>
            <a:fld id="{1167AF97-B01D-442C-92DF-F9731EE2374D}" type="slidenum">
              <a:rPr lang="en-AU" smtClean="0"/>
              <a:t>3</a:t>
            </a:fld>
            <a:endParaRPr lang="en-AU"/>
          </a:p>
        </p:txBody>
      </p:sp>
    </p:spTree>
    <p:extLst>
      <p:ext uri="{BB962C8B-B14F-4D97-AF65-F5344CB8AC3E}">
        <p14:creationId xmlns:p14="http://schemas.microsoft.com/office/powerpoint/2010/main" val="384887150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smtClean="0">
                <a:solidFill>
                  <a:schemeClr val="tx1"/>
                </a:solidFill>
                <a:effectLst/>
                <a:latin typeface="+mn-lt"/>
                <a:ea typeface="+mn-ea"/>
                <a:cs typeface="+mn-cs"/>
              </a:rPr>
              <a:t>Share this information with your students:</a:t>
            </a:r>
            <a:endParaRPr lang="en-AU" sz="1200" kern="1200" dirty="0" smtClean="0">
              <a:solidFill>
                <a:schemeClr val="tx1"/>
              </a:solidFill>
              <a:effectLst/>
              <a:latin typeface="+mn-lt"/>
              <a:ea typeface="+mn-ea"/>
              <a:cs typeface="+mn-cs"/>
            </a:endParaRPr>
          </a:p>
          <a:p>
            <a:r>
              <a:rPr lang="en-AU" sz="1200" kern="1200" dirty="0" smtClean="0">
                <a:solidFill>
                  <a:schemeClr val="tx1"/>
                </a:solidFill>
                <a:effectLst/>
                <a:latin typeface="+mn-lt"/>
                <a:ea typeface="+mn-ea"/>
                <a:cs typeface="+mn-cs"/>
              </a:rPr>
              <a:t>At the end of his studies Escher travelled to Italy with friends, visiting different parts of the country and sketching as he went. </a:t>
            </a:r>
          </a:p>
          <a:p>
            <a:r>
              <a:rPr lang="en-AU" sz="1200" kern="1200" dirty="0" smtClean="0">
                <a:solidFill>
                  <a:schemeClr val="tx1"/>
                </a:solidFill>
                <a:effectLst/>
                <a:latin typeface="+mn-lt"/>
                <a:ea typeface="+mn-ea"/>
                <a:cs typeface="+mn-cs"/>
              </a:rPr>
              <a:t>Italy became Escher’s home for thirteen years. </a:t>
            </a:r>
          </a:p>
          <a:p>
            <a:r>
              <a:rPr lang="en-AU" sz="1200" kern="1200" dirty="0" smtClean="0">
                <a:solidFill>
                  <a:schemeClr val="tx1"/>
                </a:solidFill>
                <a:effectLst/>
                <a:latin typeface="+mn-lt"/>
                <a:ea typeface="+mn-ea"/>
                <a:cs typeface="+mn-cs"/>
              </a:rPr>
              <a:t>Each spring Escher would journey around Italy. The detailed sketches and photographs he gathered formed the basis for prints he made later, including those pictured here.</a:t>
            </a:r>
          </a:p>
          <a:p>
            <a:r>
              <a:rPr lang="en-AU" sz="1200" kern="1200" dirty="0" err="1" smtClean="0">
                <a:solidFill>
                  <a:schemeClr val="tx1"/>
                </a:solidFill>
                <a:effectLst/>
                <a:latin typeface="+mn-lt"/>
                <a:ea typeface="+mn-ea"/>
                <a:cs typeface="+mn-cs"/>
              </a:rPr>
              <a:t>Castrovalva</a:t>
            </a:r>
            <a:r>
              <a:rPr lang="en-AU" sz="1200" kern="1200" dirty="0" smtClean="0">
                <a:solidFill>
                  <a:schemeClr val="tx1"/>
                </a:solidFill>
                <a:effectLst/>
                <a:latin typeface="+mn-lt"/>
                <a:ea typeface="+mn-ea"/>
                <a:cs typeface="+mn-cs"/>
              </a:rPr>
              <a:t> (on the left) and </a:t>
            </a:r>
            <a:r>
              <a:rPr lang="en-AU" sz="1200" kern="1200" dirty="0" err="1" smtClean="0">
                <a:solidFill>
                  <a:schemeClr val="tx1"/>
                </a:solidFill>
                <a:effectLst/>
                <a:latin typeface="+mn-lt"/>
                <a:ea typeface="+mn-ea"/>
                <a:cs typeface="+mn-cs"/>
              </a:rPr>
              <a:t>Scanno</a:t>
            </a:r>
            <a:r>
              <a:rPr lang="en-AU" sz="1200" kern="1200" dirty="0" smtClean="0">
                <a:solidFill>
                  <a:schemeClr val="tx1"/>
                </a:solidFill>
                <a:effectLst/>
                <a:latin typeface="+mn-lt"/>
                <a:ea typeface="+mn-ea"/>
                <a:cs typeface="+mn-cs"/>
              </a:rPr>
              <a:t> (in the image on the right) are villages in the mountainous region of Abruzzo, east of Rome. </a:t>
            </a:r>
          </a:p>
          <a:p>
            <a:r>
              <a:rPr lang="en-AU" sz="1200" b="1" kern="1200" dirty="0" smtClean="0">
                <a:solidFill>
                  <a:schemeClr val="tx1"/>
                </a:solidFill>
                <a:effectLst/>
                <a:latin typeface="+mn-lt"/>
                <a:ea typeface="+mn-ea"/>
                <a:cs typeface="+mn-cs"/>
              </a:rPr>
              <a:t>Ask students: </a:t>
            </a:r>
            <a:endParaRPr lang="en-AU" sz="1200" kern="1200" dirty="0" smtClean="0">
              <a:solidFill>
                <a:schemeClr val="tx1"/>
              </a:solidFill>
              <a:effectLst/>
              <a:latin typeface="+mn-lt"/>
              <a:ea typeface="+mn-ea"/>
              <a:cs typeface="+mn-cs"/>
            </a:endParaRPr>
          </a:p>
          <a:p>
            <a:r>
              <a:rPr lang="en-AU" sz="1200" i="1" kern="1200" dirty="0" smtClean="0">
                <a:solidFill>
                  <a:schemeClr val="tx1"/>
                </a:solidFill>
                <a:effectLst/>
                <a:latin typeface="+mn-lt"/>
                <a:ea typeface="+mn-ea"/>
                <a:cs typeface="+mn-cs"/>
              </a:rPr>
              <a:t>What kinds of adjectives would you use to describe these prints? For example, are they messy/neat/detailed/rough/dramatic/boring? Give reasons for your answer.</a:t>
            </a:r>
            <a:endParaRPr lang="en-AU" sz="1200" kern="1200" dirty="0" smtClean="0">
              <a:solidFill>
                <a:schemeClr val="tx1"/>
              </a:solidFill>
              <a:effectLst/>
              <a:latin typeface="+mn-lt"/>
              <a:ea typeface="+mn-ea"/>
              <a:cs typeface="+mn-cs"/>
            </a:endParaRPr>
          </a:p>
          <a:p>
            <a:r>
              <a:rPr lang="en-AU" sz="1200" i="1" kern="1200" dirty="0" smtClean="0">
                <a:solidFill>
                  <a:schemeClr val="tx1"/>
                </a:solidFill>
                <a:effectLst/>
                <a:latin typeface="+mn-lt"/>
                <a:ea typeface="+mn-ea"/>
                <a:cs typeface="+mn-cs"/>
              </a:rPr>
              <a:t>To what extent do you think they are an accurate depiction of the landscape?</a:t>
            </a:r>
            <a:endParaRPr lang="en-AU"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Share this information with your students:</a:t>
            </a:r>
            <a:endParaRPr lang="en-AU" sz="1200" kern="1200" dirty="0" smtClean="0">
              <a:solidFill>
                <a:schemeClr val="tx1"/>
              </a:solidFill>
              <a:effectLst/>
              <a:latin typeface="+mn-lt"/>
              <a:ea typeface="+mn-ea"/>
              <a:cs typeface="+mn-cs"/>
            </a:endParaRPr>
          </a:p>
          <a:p>
            <a:r>
              <a:rPr lang="en-AU" sz="1200" kern="1200" dirty="0" smtClean="0">
                <a:solidFill>
                  <a:schemeClr val="tx1"/>
                </a:solidFill>
                <a:effectLst/>
                <a:latin typeface="+mn-lt"/>
                <a:ea typeface="+mn-ea"/>
                <a:cs typeface="+mn-cs"/>
              </a:rPr>
              <a:t>Escher shows an eye for detail, showing very close observation of nature and the built environment, but he doesn’t represent landscapes in the Abruzzo region exactly as they appear. He distorts and emphasises aspects of reality to create drama and to heighten emotional qualities.</a:t>
            </a:r>
          </a:p>
          <a:p>
            <a:r>
              <a:rPr lang="en-AU" sz="1200" b="1" kern="1200" dirty="0" smtClean="0">
                <a:solidFill>
                  <a:schemeClr val="tx1"/>
                </a:solidFill>
                <a:effectLst/>
                <a:latin typeface="+mn-lt"/>
                <a:ea typeface="+mn-ea"/>
                <a:cs typeface="+mn-cs"/>
              </a:rPr>
              <a:t>Ask students: </a:t>
            </a:r>
            <a:endParaRPr lang="en-AU" sz="1200" kern="1200" dirty="0" smtClean="0">
              <a:solidFill>
                <a:schemeClr val="tx1"/>
              </a:solidFill>
              <a:effectLst/>
              <a:latin typeface="+mn-lt"/>
              <a:ea typeface="+mn-ea"/>
              <a:cs typeface="+mn-cs"/>
            </a:endParaRPr>
          </a:p>
          <a:p>
            <a:r>
              <a:rPr lang="en-AU" sz="1200" i="1" kern="1200" dirty="0" smtClean="0">
                <a:solidFill>
                  <a:schemeClr val="tx1"/>
                </a:solidFill>
                <a:effectLst/>
                <a:latin typeface="+mn-lt"/>
                <a:ea typeface="+mn-ea"/>
                <a:cs typeface="+mn-cs"/>
              </a:rPr>
              <a:t>What opposites or contrasts can you notice in the prints? How has Escher manipulated aspects of the image to create drama? Which elements are emphasised? Distorted? How would you describe the emotional qualities that are created? What details do you notice on closer inspection and why do you think the artist has included them?</a:t>
            </a:r>
            <a:endParaRPr lang="en-AU" sz="1200" kern="1200" dirty="0" smtClean="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1167AF97-B01D-442C-92DF-F9731EE2374D}" type="slidenum">
              <a:rPr lang="en-AU" smtClean="0"/>
              <a:t>4</a:t>
            </a:fld>
            <a:endParaRPr lang="en-AU"/>
          </a:p>
        </p:txBody>
      </p:sp>
    </p:spTree>
    <p:extLst>
      <p:ext uri="{BB962C8B-B14F-4D97-AF65-F5344CB8AC3E}">
        <p14:creationId xmlns:p14="http://schemas.microsoft.com/office/powerpoint/2010/main" val="111527928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smtClean="0">
                <a:solidFill>
                  <a:schemeClr val="tx1"/>
                </a:solidFill>
                <a:effectLst/>
                <a:latin typeface="+mn-lt"/>
                <a:ea typeface="+mn-ea"/>
                <a:cs typeface="+mn-cs"/>
              </a:rPr>
              <a:t>Ask students: </a:t>
            </a:r>
            <a:endParaRPr lang="en-AU" sz="1200" kern="1200" dirty="0" smtClean="0">
              <a:solidFill>
                <a:schemeClr val="tx1"/>
              </a:solidFill>
              <a:effectLst/>
              <a:latin typeface="+mn-lt"/>
              <a:ea typeface="+mn-ea"/>
              <a:cs typeface="+mn-cs"/>
            </a:endParaRPr>
          </a:p>
          <a:p>
            <a:r>
              <a:rPr lang="en-US" sz="1200" i="1" kern="1200" dirty="0" smtClean="0">
                <a:solidFill>
                  <a:schemeClr val="tx1"/>
                </a:solidFill>
                <a:effectLst/>
                <a:latin typeface="+mn-lt"/>
                <a:ea typeface="+mn-ea"/>
                <a:cs typeface="+mn-cs"/>
              </a:rPr>
              <a:t>What does the word ‘reflection’ mean? </a:t>
            </a:r>
            <a:endParaRPr lang="en-AU"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Share this information with your students:</a:t>
            </a:r>
            <a:endParaRPr lang="en-AU"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Reflection can be how a surface bounces light back to your eye to produce a mirror image, or it can be quiet contemplation or thought.</a:t>
            </a:r>
            <a:endParaRPr lang="en-AU"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Escher produced many prints that included reflections. The images depict reflections of the real world in mirrored surfaces but also hint at other ideas. </a:t>
            </a:r>
            <a:endParaRPr lang="en-AU"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This image shows a woodcut print made in 1952.</a:t>
            </a:r>
            <a:endParaRPr lang="en-AU"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Ask students: </a:t>
            </a:r>
            <a:endParaRPr lang="en-AU" sz="1200" kern="1200" dirty="0" smtClean="0">
              <a:solidFill>
                <a:schemeClr val="tx1"/>
              </a:solidFill>
              <a:effectLst/>
              <a:latin typeface="+mn-lt"/>
              <a:ea typeface="+mn-ea"/>
              <a:cs typeface="+mn-cs"/>
            </a:endParaRPr>
          </a:p>
          <a:p>
            <a:r>
              <a:rPr lang="en-US" sz="1200" i="1" kern="1200" dirty="0" smtClean="0">
                <a:solidFill>
                  <a:schemeClr val="tx1"/>
                </a:solidFill>
                <a:effectLst/>
                <a:latin typeface="+mn-lt"/>
                <a:ea typeface="+mn-ea"/>
                <a:cs typeface="+mn-cs"/>
              </a:rPr>
              <a:t>Describe what you notice in the image to the person next to you.</a:t>
            </a:r>
            <a:endParaRPr lang="en-AU"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For example, a full moon behind trees is reflected in a puddle on a muddy road.</a:t>
            </a:r>
            <a:endParaRPr lang="en-AU" sz="1200" kern="1200" dirty="0" smtClean="0">
              <a:solidFill>
                <a:schemeClr val="tx1"/>
              </a:solidFill>
              <a:effectLst/>
              <a:latin typeface="+mn-lt"/>
              <a:ea typeface="+mn-ea"/>
              <a:cs typeface="+mn-cs"/>
            </a:endParaRPr>
          </a:p>
          <a:p>
            <a:r>
              <a:rPr lang="en-US" sz="1200" i="1" kern="1200" dirty="0" smtClean="0">
                <a:solidFill>
                  <a:schemeClr val="tx1"/>
                </a:solidFill>
                <a:effectLst/>
                <a:latin typeface="+mn-lt"/>
                <a:ea typeface="+mn-ea"/>
                <a:cs typeface="+mn-cs"/>
              </a:rPr>
              <a:t>What kind of traffic has passed down the road?</a:t>
            </a:r>
            <a:endParaRPr lang="en-AU"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For example, bicycles, cars and people on foot.</a:t>
            </a:r>
            <a:endParaRPr lang="en-AU" sz="1200" kern="1200" dirty="0" smtClean="0">
              <a:solidFill>
                <a:schemeClr val="tx1"/>
              </a:solidFill>
              <a:effectLst/>
              <a:latin typeface="+mn-lt"/>
              <a:ea typeface="+mn-ea"/>
              <a:cs typeface="+mn-cs"/>
            </a:endParaRPr>
          </a:p>
          <a:p>
            <a:r>
              <a:rPr lang="en-US" sz="1200" i="1" kern="1200" dirty="0" smtClean="0">
                <a:solidFill>
                  <a:schemeClr val="tx1"/>
                </a:solidFill>
                <a:effectLst/>
                <a:latin typeface="+mn-lt"/>
                <a:ea typeface="+mn-ea"/>
                <a:cs typeface="+mn-cs"/>
              </a:rPr>
              <a:t>What time of year might it be? What is it about the work that suggests this?</a:t>
            </a:r>
            <a:endParaRPr lang="en-AU" sz="1200" kern="1200" dirty="0" smtClean="0">
              <a:solidFill>
                <a:schemeClr val="tx1"/>
              </a:solidFill>
              <a:effectLst/>
              <a:latin typeface="+mn-lt"/>
              <a:ea typeface="+mn-ea"/>
              <a:cs typeface="+mn-cs"/>
            </a:endParaRPr>
          </a:p>
          <a:p>
            <a:r>
              <a:rPr lang="en-US" sz="1200" i="1" kern="1200" dirty="0" smtClean="0">
                <a:solidFill>
                  <a:schemeClr val="tx1"/>
                </a:solidFill>
                <a:effectLst/>
                <a:latin typeface="+mn-lt"/>
                <a:ea typeface="+mn-ea"/>
                <a:cs typeface="+mn-cs"/>
              </a:rPr>
              <a:t>Which elements are evident in the picture?</a:t>
            </a:r>
            <a:endParaRPr lang="en-AU"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For example, water, earth, air – but also:  line, </a:t>
            </a:r>
            <a:r>
              <a:rPr lang="en-US" sz="1200" kern="1200" dirty="0" err="1" smtClean="0">
                <a:solidFill>
                  <a:schemeClr val="tx1"/>
                </a:solidFill>
                <a:effectLst/>
                <a:latin typeface="+mn-lt"/>
                <a:ea typeface="+mn-ea"/>
                <a:cs typeface="+mn-cs"/>
              </a:rPr>
              <a:t>colour</a:t>
            </a:r>
            <a:r>
              <a:rPr lang="en-US" sz="1200" kern="1200" dirty="0" smtClean="0">
                <a:solidFill>
                  <a:schemeClr val="tx1"/>
                </a:solidFill>
                <a:effectLst/>
                <a:latin typeface="+mn-lt"/>
                <a:ea typeface="+mn-ea"/>
                <a:cs typeface="+mn-cs"/>
              </a:rPr>
              <a:t>, texture etc.</a:t>
            </a:r>
            <a:endParaRPr lang="en-AU" sz="1200" kern="1200" dirty="0" smtClean="0">
              <a:solidFill>
                <a:schemeClr val="tx1"/>
              </a:solidFill>
              <a:effectLst/>
              <a:latin typeface="+mn-lt"/>
              <a:ea typeface="+mn-ea"/>
              <a:cs typeface="+mn-cs"/>
            </a:endParaRPr>
          </a:p>
          <a:p>
            <a:r>
              <a:rPr lang="en-US" sz="1200" i="1" kern="1200" dirty="0" smtClean="0">
                <a:solidFill>
                  <a:schemeClr val="tx1"/>
                </a:solidFill>
                <a:effectLst/>
                <a:latin typeface="+mn-lt"/>
                <a:ea typeface="+mn-ea"/>
                <a:cs typeface="+mn-cs"/>
              </a:rPr>
              <a:t>What big ideas or themes could be read into the work?</a:t>
            </a:r>
            <a:endParaRPr lang="en-AU"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For example, beauty in the everyday, worlds within worlds, looking down at the path while missing the magic above, human busyness versus the quiet cycles of nature.</a:t>
            </a:r>
            <a:endParaRPr lang="en-AU" sz="1200" kern="1200" dirty="0" smtClean="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1167AF97-B01D-442C-92DF-F9731EE2374D}" type="slidenum">
              <a:rPr lang="en-AU" smtClean="0"/>
              <a:t>5</a:t>
            </a:fld>
            <a:endParaRPr lang="en-AU"/>
          </a:p>
        </p:txBody>
      </p:sp>
    </p:spTree>
    <p:extLst>
      <p:ext uri="{BB962C8B-B14F-4D97-AF65-F5344CB8AC3E}">
        <p14:creationId xmlns:p14="http://schemas.microsoft.com/office/powerpoint/2010/main" val="356516876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smtClean="0">
                <a:solidFill>
                  <a:schemeClr val="tx1"/>
                </a:solidFill>
                <a:effectLst/>
                <a:latin typeface="+mn-lt"/>
                <a:ea typeface="+mn-ea"/>
                <a:cs typeface="+mn-cs"/>
              </a:rPr>
              <a:t>Share this information with your students:</a:t>
            </a:r>
            <a:endParaRPr lang="en-AU" sz="1200" kern="1200" dirty="0" smtClean="0">
              <a:solidFill>
                <a:schemeClr val="tx1"/>
              </a:solidFill>
              <a:effectLst/>
              <a:latin typeface="+mn-lt"/>
              <a:ea typeface="+mn-ea"/>
              <a:cs typeface="+mn-cs"/>
            </a:endParaRPr>
          </a:p>
          <a:p>
            <a:r>
              <a:rPr lang="en-AU" sz="1200" kern="1200" dirty="0" smtClean="0">
                <a:solidFill>
                  <a:schemeClr val="tx1"/>
                </a:solidFill>
                <a:effectLst/>
                <a:latin typeface="+mn-lt"/>
                <a:ea typeface="+mn-ea"/>
                <a:cs typeface="+mn-cs"/>
              </a:rPr>
              <a:t>Escher visited the Alhambra palace in Spain in 1936. The Alhambra is a 14</a:t>
            </a:r>
            <a:r>
              <a:rPr lang="en-AU" sz="1200" kern="1200" baseline="30000" dirty="0" smtClean="0">
                <a:solidFill>
                  <a:schemeClr val="tx1"/>
                </a:solidFill>
                <a:effectLst/>
                <a:latin typeface="+mn-lt"/>
                <a:ea typeface="+mn-ea"/>
                <a:cs typeface="+mn-cs"/>
              </a:rPr>
              <a:t>th</a:t>
            </a:r>
            <a:r>
              <a:rPr lang="en-AU" sz="1200" kern="1200" dirty="0" smtClean="0">
                <a:solidFill>
                  <a:schemeClr val="tx1"/>
                </a:solidFill>
                <a:effectLst/>
                <a:latin typeface="+mn-lt"/>
                <a:ea typeface="+mn-ea"/>
                <a:cs typeface="+mn-cs"/>
              </a:rPr>
              <a:t> C Moorish palace fortress full of surfaces decorated in repeating patterns of tiles.</a:t>
            </a:r>
          </a:p>
          <a:p>
            <a:r>
              <a:rPr lang="en-AU" sz="1200" kern="1200" dirty="0" smtClean="0">
                <a:solidFill>
                  <a:schemeClr val="tx1"/>
                </a:solidFill>
                <a:effectLst/>
                <a:latin typeface="+mn-lt"/>
                <a:ea typeface="+mn-ea"/>
                <a:cs typeface="+mn-cs"/>
              </a:rPr>
              <a:t>Escher filled sketchbooks with drawings of the designs he saw. Escher became fascinated with the idea of filling flat surfaces – planes – with interlocking repeated patterns. Unlike the Moorish artists who didn’t use recognisable forms and figures – only abstract shapes and patterns, Escher chose to create figures and creatures to repeat and interlock. He called this plane filling or regular division of the plane. He research different ways of making interlocking repetitions. His brother </a:t>
            </a:r>
            <a:r>
              <a:rPr lang="en-AU" sz="1200" kern="1200" dirty="0" err="1" smtClean="0">
                <a:solidFill>
                  <a:schemeClr val="tx1"/>
                </a:solidFill>
                <a:effectLst/>
                <a:latin typeface="+mn-lt"/>
                <a:ea typeface="+mn-ea"/>
                <a:cs typeface="+mn-cs"/>
              </a:rPr>
              <a:t>Berend</a:t>
            </a:r>
            <a:r>
              <a:rPr lang="en-AU" sz="1200" kern="1200" dirty="0" smtClean="0">
                <a:solidFill>
                  <a:schemeClr val="tx1"/>
                </a:solidFill>
                <a:effectLst/>
                <a:latin typeface="+mn-lt"/>
                <a:ea typeface="+mn-ea"/>
                <a:cs typeface="+mn-cs"/>
              </a:rPr>
              <a:t> – a geologist - introduced him to a scientific field called crystallography and the mathematical structures behind the formation of crystals. This helped Escher understand the mathematics that underpinned tessellated patterns – patterns of repeating shapes with no gaps.</a:t>
            </a:r>
          </a:p>
          <a:p>
            <a:r>
              <a:rPr lang="en-AU" sz="1200" kern="1200" dirty="0" smtClean="0">
                <a:solidFill>
                  <a:schemeClr val="tx1"/>
                </a:solidFill>
                <a:effectLst/>
                <a:latin typeface="+mn-lt"/>
                <a:ea typeface="+mn-ea"/>
                <a:cs typeface="+mn-cs"/>
              </a:rPr>
              <a:t>Escher’s interest in pattern, repetition and mathematical structures made his work of interest to mathematicians and he was in turn inspired by them.</a:t>
            </a:r>
          </a:p>
          <a:p>
            <a:r>
              <a:rPr lang="en-US" sz="1200" kern="1200" dirty="0" smtClean="0">
                <a:solidFill>
                  <a:schemeClr val="tx1"/>
                </a:solidFill>
                <a:effectLst/>
                <a:latin typeface="+mn-lt"/>
                <a:ea typeface="+mn-ea"/>
                <a:cs typeface="+mn-cs"/>
              </a:rPr>
              <a:t>Escher said:</a:t>
            </a:r>
            <a:endParaRPr lang="en-AU" sz="1200" kern="1200" dirty="0" smtClean="0">
              <a:solidFill>
                <a:schemeClr val="tx1"/>
              </a:solidFill>
              <a:effectLst/>
              <a:latin typeface="+mn-lt"/>
              <a:ea typeface="+mn-ea"/>
              <a:cs typeface="+mn-cs"/>
            </a:endParaRPr>
          </a:p>
          <a:p>
            <a:r>
              <a:rPr lang="en-AU" sz="1200" i="1" kern="1200" dirty="0" smtClean="0">
                <a:solidFill>
                  <a:schemeClr val="tx1"/>
                </a:solidFill>
                <a:effectLst/>
                <a:latin typeface="+mn-lt"/>
                <a:ea typeface="+mn-ea"/>
                <a:cs typeface="+mn-cs"/>
              </a:rPr>
              <a:t>Mathematics germinates </a:t>
            </a:r>
            <a:r>
              <a:rPr lang="en-US" sz="1200" i="1" kern="1200" dirty="0" smtClean="0">
                <a:solidFill>
                  <a:schemeClr val="tx1"/>
                </a:solidFill>
                <a:effectLst/>
                <a:latin typeface="+mn-lt"/>
                <a:ea typeface="+mn-ea"/>
                <a:cs typeface="+mn-cs"/>
              </a:rPr>
              <a:t>from the same root as poetry, that is, from the gift of the </a:t>
            </a:r>
            <a:r>
              <a:rPr lang="en-AU" sz="1200" i="1" kern="1200" dirty="0" smtClean="0">
                <a:solidFill>
                  <a:schemeClr val="tx1"/>
                </a:solidFill>
                <a:effectLst/>
                <a:latin typeface="+mn-lt"/>
                <a:ea typeface="+mn-ea"/>
                <a:cs typeface="+mn-cs"/>
              </a:rPr>
              <a:t>imagination.</a:t>
            </a:r>
            <a:r>
              <a:rPr lang="en-AU" sz="1200" kern="1200" baseline="30000" dirty="0" smtClean="0">
                <a:solidFill>
                  <a:schemeClr val="tx1"/>
                </a:solidFill>
                <a:effectLst/>
                <a:latin typeface="+mn-lt"/>
                <a:ea typeface="+mn-ea"/>
                <a:cs typeface="+mn-cs"/>
              </a:rPr>
              <a:t> 1</a:t>
            </a:r>
            <a:endParaRPr lang="en-AU" sz="1200" kern="1200" dirty="0" smtClean="0">
              <a:solidFill>
                <a:schemeClr val="tx1"/>
              </a:solidFill>
              <a:effectLst/>
              <a:latin typeface="+mn-lt"/>
              <a:ea typeface="+mn-ea"/>
              <a:cs typeface="+mn-cs"/>
            </a:endParaRPr>
          </a:p>
          <a:p>
            <a:r>
              <a:rPr lang="en-AU" sz="1200" i="1" kern="1200" dirty="0" smtClean="0">
                <a:solidFill>
                  <a:schemeClr val="tx1"/>
                </a:solidFill>
                <a:effectLst/>
                <a:latin typeface="+mn-lt"/>
                <a:ea typeface="+mn-ea"/>
                <a:cs typeface="+mn-cs"/>
              </a:rPr>
              <a:t> </a:t>
            </a:r>
            <a:r>
              <a:rPr lang="en-AU" sz="1200" kern="1200" dirty="0" smtClean="0">
                <a:solidFill>
                  <a:schemeClr val="tx1"/>
                </a:solidFill>
                <a:effectLst/>
                <a:latin typeface="+mn-lt"/>
                <a:ea typeface="+mn-ea"/>
                <a:cs typeface="+mn-cs"/>
              </a:rPr>
              <a:t>M.C. Escher</a:t>
            </a:r>
          </a:p>
          <a:p>
            <a:endParaRPr lang="en-AU" sz="1200" kern="1200" dirty="0" smtClean="0">
              <a:solidFill>
                <a:schemeClr val="tx1"/>
              </a:solidFill>
              <a:effectLst/>
              <a:latin typeface="+mn-lt"/>
              <a:ea typeface="+mn-ea"/>
              <a:cs typeface="+mn-cs"/>
            </a:endParaRPr>
          </a:p>
          <a:p>
            <a:r>
              <a:rPr lang="en-AU" sz="1200" kern="1200" baseline="30000" dirty="0" smtClean="0">
                <a:solidFill>
                  <a:schemeClr val="tx1"/>
                </a:solidFill>
                <a:effectLst/>
                <a:latin typeface="+mn-lt"/>
                <a:ea typeface="+mn-ea"/>
                <a:cs typeface="+mn-cs"/>
              </a:rPr>
              <a:t>1</a:t>
            </a:r>
            <a:r>
              <a:rPr lang="en-AU" sz="1200" kern="1200" dirty="0" smtClean="0">
                <a:solidFill>
                  <a:schemeClr val="tx1"/>
                </a:solidFill>
                <a:effectLst/>
                <a:latin typeface="+mn-lt"/>
                <a:ea typeface="+mn-ea"/>
                <a:cs typeface="+mn-cs"/>
              </a:rPr>
              <a:t> M. C. Escher quoted in M. C. Escher &amp; Janet Wilson (ed.), </a:t>
            </a:r>
            <a:r>
              <a:rPr lang="en-AU" sz="1200" i="1" kern="1200" dirty="0" smtClean="0">
                <a:solidFill>
                  <a:schemeClr val="tx1"/>
                </a:solidFill>
                <a:effectLst/>
                <a:latin typeface="+mn-lt"/>
                <a:ea typeface="+mn-ea"/>
                <a:cs typeface="+mn-cs"/>
              </a:rPr>
              <a:t>Escher on Escher: Exploring the Infinite</a:t>
            </a:r>
            <a:r>
              <a:rPr lang="en-AU" sz="1200" kern="1200" dirty="0" smtClean="0">
                <a:solidFill>
                  <a:schemeClr val="tx1"/>
                </a:solidFill>
                <a:effectLst/>
                <a:latin typeface="+mn-lt"/>
                <a:ea typeface="+mn-ea"/>
                <a:cs typeface="+mn-cs"/>
              </a:rPr>
              <a:t>, trans.</a:t>
            </a:r>
          </a:p>
          <a:p>
            <a:r>
              <a:rPr lang="en-AU" sz="1200" kern="1200" dirty="0" smtClean="0">
                <a:solidFill>
                  <a:schemeClr val="tx1"/>
                </a:solidFill>
                <a:effectLst/>
                <a:latin typeface="+mn-lt"/>
                <a:ea typeface="+mn-ea"/>
                <a:cs typeface="+mn-cs"/>
              </a:rPr>
              <a:t>Karin Ford, Harry N. Abrams, New York, 1989, p. 150.</a:t>
            </a:r>
          </a:p>
          <a:p>
            <a:endParaRPr lang="en-US" dirty="0"/>
          </a:p>
        </p:txBody>
      </p:sp>
      <p:sp>
        <p:nvSpPr>
          <p:cNvPr id="4" name="Slide Number Placeholder 3"/>
          <p:cNvSpPr>
            <a:spLocks noGrp="1"/>
          </p:cNvSpPr>
          <p:nvPr>
            <p:ph type="sldNum" sz="quarter" idx="5"/>
          </p:nvPr>
        </p:nvSpPr>
        <p:spPr/>
        <p:txBody>
          <a:bodyPr/>
          <a:lstStyle/>
          <a:p>
            <a:fld id="{1167AF97-B01D-442C-92DF-F9731EE2374D}" type="slidenum">
              <a:rPr lang="en-AU" smtClean="0"/>
              <a:t>6</a:t>
            </a:fld>
            <a:endParaRPr lang="en-AU"/>
          </a:p>
        </p:txBody>
      </p:sp>
    </p:spTree>
    <p:extLst>
      <p:ext uri="{BB962C8B-B14F-4D97-AF65-F5344CB8AC3E}">
        <p14:creationId xmlns:p14="http://schemas.microsoft.com/office/powerpoint/2010/main" val="80006040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sz="1200" kern="1200" dirty="0" smtClean="0">
                <a:solidFill>
                  <a:schemeClr val="tx1"/>
                </a:solidFill>
                <a:effectLst/>
                <a:latin typeface="+mn-lt"/>
                <a:ea typeface="+mn-ea"/>
                <a:cs typeface="+mn-cs"/>
              </a:rPr>
              <a:t>Another idea that fascinated Escher was how to both represent and how to manipulate our perception of space.</a:t>
            </a:r>
          </a:p>
          <a:p>
            <a:r>
              <a:rPr lang="en-AU" sz="1200" b="1" kern="1200" dirty="0" smtClean="0">
                <a:solidFill>
                  <a:schemeClr val="tx1"/>
                </a:solidFill>
                <a:effectLst/>
                <a:latin typeface="+mn-lt"/>
                <a:ea typeface="+mn-ea"/>
                <a:cs typeface="+mn-cs"/>
              </a:rPr>
              <a:t>Ask students:</a:t>
            </a:r>
            <a:endParaRPr lang="en-AU" sz="1200" kern="1200" dirty="0" smtClean="0">
              <a:solidFill>
                <a:schemeClr val="tx1"/>
              </a:solidFill>
              <a:effectLst/>
              <a:latin typeface="+mn-lt"/>
              <a:ea typeface="+mn-ea"/>
              <a:cs typeface="+mn-cs"/>
            </a:endParaRPr>
          </a:p>
          <a:p>
            <a:r>
              <a:rPr lang="en-AU" sz="1200" i="1" kern="1200" dirty="0" smtClean="0">
                <a:solidFill>
                  <a:schemeClr val="tx1"/>
                </a:solidFill>
                <a:effectLst/>
                <a:latin typeface="+mn-lt"/>
                <a:ea typeface="+mn-ea"/>
                <a:cs typeface="+mn-cs"/>
              </a:rPr>
              <a:t>How many viewpoints can you see in this image? </a:t>
            </a:r>
            <a:endParaRPr lang="en-AU" sz="1200" kern="1200" dirty="0" smtClean="0">
              <a:solidFill>
                <a:schemeClr val="tx1"/>
              </a:solidFill>
              <a:effectLst/>
              <a:latin typeface="+mn-lt"/>
              <a:ea typeface="+mn-ea"/>
              <a:cs typeface="+mn-cs"/>
            </a:endParaRPr>
          </a:p>
          <a:p>
            <a:r>
              <a:rPr lang="en-AU" sz="1200" i="1" kern="1200" dirty="0" smtClean="0">
                <a:solidFill>
                  <a:schemeClr val="tx1"/>
                </a:solidFill>
                <a:effectLst/>
                <a:latin typeface="+mn-lt"/>
                <a:ea typeface="+mn-ea"/>
                <a:cs typeface="+mn-cs"/>
              </a:rPr>
              <a:t>Could this structure exist in real life? Why/why not</a:t>
            </a:r>
            <a:r>
              <a:rPr lang="en-AU" sz="1200" kern="1200" dirty="0" smtClean="0">
                <a:solidFill>
                  <a:schemeClr val="tx1"/>
                </a:solidFill>
                <a:effectLst/>
                <a:latin typeface="+mn-lt"/>
                <a:ea typeface="+mn-ea"/>
                <a:cs typeface="+mn-cs"/>
              </a:rPr>
              <a:t>?</a:t>
            </a:r>
          </a:p>
          <a:p>
            <a:r>
              <a:rPr lang="en-US" sz="1200" b="1" kern="1200" dirty="0" smtClean="0">
                <a:solidFill>
                  <a:schemeClr val="tx1"/>
                </a:solidFill>
                <a:effectLst/>
                <a:latin typeface="+mn-lt"/>
                <a:ea typeface="+mn-ea"/>
                <a:cs typeface="+mn-cs"/>
              </a:rPr>
              <a:t>Share this information with your students:</a:t>
            </a:r>
            <a:endParaRPr lang="en-AU" sz="1200" kern="1200" dirty="0" smtClean="0">
              <a:solidFill>
                <a:schemeClr val="tx1"/>
              </a:solidFill>
              <a:effectLst/>
              <a:latin typeface="+mn-lt"/>
              <a:ea typeface="+mn-ea"/>
              <a:cs typeface="+mn-cs"/>
            </a:endParaRPr>
          </a:p>
          <a:p>
            <a:r>
              <a:rPr lang="en-AU" sz="1200" kern="1200" dirty="0" smtClean="0">
                <a:solidFill>
                  <a:schemeClr val="tx1"/>
                </a:solidFill>
                <a:effectLst/>
                <a:latin typeface="+mn-lt"/>
                <a:ea typeface="+mn-ea"/>
                <a:cs typeface="+mn-cs"/>
              </a:rPr>
              <a:t>The image is a paradox – a visual proposition with contradictory elements that are related to each other. if one is true the other must be false. What is a floor in one perspective becomes a ceiling in another… but this creates the impossible situation of the bird figure hanging upside down defying gravity. Different realities coexist in the one image.</a:t>
            </a:r>
          </a:p>
          <a:p>
            <a:r>
              <a:rPr lang="en-AU" sz="1200" kern="1200" dirty="0" smtClean="0">
                <a:solidFill>
                  <a:schemeClr val="tx1"/>
                </a:solidFill>
                <a:effectLst/>
                <a:latin typeface="+mn-lt"/>
                <a:ea typeface="+mn-ea"/>
                <a:cs typeface="+mn-cs"/>
              </a:rPr>
              <a:t>Another famous example of a paradox is called the Liar’s paradox: ‘This sentence is a lie.’ If the sentence is not a lie, then, paradoxically the sentence is true, thereby contradicting the words of the sentence. </a:t>
            </a:r>
          </a:p>
          <a:p>
            <a:r>
              <a:rPr lang="en-AU" sz="1200" kern="1200" dirty="0" smtClean="0">
                <a:solidFill>
                  <a:schemeClr val="tx1"/>
                </a:solidFill>
                <a:effectLst/>
                <a:latin typeface="+mn-lt"/>
                <a:ea typeface="+mn-ea"/>
                <a:cs typeface="+mn-cs"/>
              </a:rPr>
              <a:t>Similarly, the statement: ‘I only ever tell lies.’  </a:t>
            </a:r>
            <a:br>
              <a:rPr lang="en-AU" sz="1200" kern="1200" dirty="0" smtClean="0">
                <a:solidFill>
                  <a:schemeClr val="tx1"/>
                </a:solidFill>
                <a:effectLst/>
                <a:latin typeface="+mn-lt"/>
                <a:ea typeface="+mn-ea"/>
                <a:cs typeface="+mn-cs"/>
              </a:rPr>
            </a:br>
            <a:r>
              <a:rPr lang="en-AU" sz="1200" kern="1200" dirty="0" smtClean="0">
                <a:solidFill>
                  <a:schemeClr val="tx1"/>
                </a:solidFill>
                <a:effectLst/>
                <a:latin typeface="+mn-lt"/>
                <a:ea typeface="+mn-ea"/>
                <a:cs typeface="+mn-cs"/>
              </a:rPr>
              <a:t/>
            </a:r>
            <a:br>
              <a:rPr lang="en-AU" sz="1200" kern="1200" dirty="0" smtClean="0">
                <a:solidFill>
                  <a:schemeClr val="tx1"/>
                </a:solidFill>
                <a:effectLst/>
                <a:latin typeface="+mn-lt"/>
                <a:ea typeface="+mn-ea"/>
                <a:cs typeface="+mn-cs"/>
              </a:rPr>
            </a:br>
            <a:r>
              <a:rPr lang="en-AU" sz="1200" kern="1200" dirty="0" smtClean="0">
                <a:solidFill>
                  <a:schemeClr val="tx1"/>
                </a:solidFill>
                <a:effectLst/>
                <a:latin typeface="+mn-lt"/>
                <a:ea typeface="+mn-ea"/>
                <a:cs typeface="+mn-cs"/>
              </a:rPr>
              <a:t>If this is true, then the statement must be a lie, which means that the subject sometimes tell the truth, which contradicts the statement.</a:t>
            </a:r>
          </a:p>
          <a:p>
            <a:r>
              <a:rPr lang="en-AU" sz="1200" kern="1200" dirty="0" smtClean="0">
                <a:solidFill>
                  <a:schemeClr val="tx1"/>
                </a:solidFill>
                <a:effectLst/>
                <a:latin typeface="+mn-lt"/>
                <a:ea typeface="+mn-ea"/>
                <a:cs typeface="+mn-cs"/>
              </a:rPr>
              <a:t>This print </a:t>
            </a:r>
            <a:r>
              <a:rPr lang="en-AU" sz="1200" i="1" kern="1200" dirty="0" smtClean="0">
                <a:solidFill>
                  <a:schemeClr val="tx1"/>
                </a:solidFill>
                <a:effectLst/>
                <a:latin typeface="+mn-lt"/>
                <a:ea typeface="+mn-ea"/>
                <a:cs typeface="+mn-cs"/>
              </a:rPr>
              <a:t>Other world, </a:t>
            </a:r>
            <a:r>
              <a:rPr lang="en-AU" sz="1200" kern="1200" dirty="0" smtClean="0">
                <a:solidFill>
                  <a:schemeClr val="tx1"/>
                </a:solidFill>
                <a:effectLst/>
                <a:latin typeface="+mn-lt"/>
                <a:ea typeface="+mn-ea"/>
                <a:cs typeface="+mn-cs"/>
              </a:rPr>
              <a:t>1947, is a colour woodblock print, printed from three blocks, one from each of the colours.</a:t>
            </a:r>
          </a:p>
          <a:p>
            <a:r>
              <a:rPr lang="en-AU" sz="1200" kern="1200" dirty="0" smtClean="0">
                <a:solidFill>
                  <a:schemeClr val="tx1"/>
                </a:solidFill>
                <a:effectLst/>
                <a:latin typeface="+mn-lt"/>
                <a:ea typeface="+mn-ea"/>
                <a:cs typeface="+mn-cs"/>
              </a:rPr>
              <a:t>The bird figure with a human face was based on a sculpture given to Escher by his father-in-law.</a:t>
            </a:r>
          </a:p>
          <a:p>
            <a:r>
              <a:rPr lang="en-AU" sz="1200" kern="1200" dirty="0" smtClean="0">
                <a:solidFill>
                  <a:schemeClr val="tx1"/>
                </a:solidFill>
                <a:effectLst/>
                <a:latin typeface="+mn-lt"/>
                <a:ea typeface="+mn-ea"/>
                <a:cs typeface="+mn-cs"/>
              </a:rPr>
              <a:t>Escher’s father had introduced his family to astronomy and the stars through a telescope set up on the roof of the family home.</a:t>
            </a:r>
          </a:p>
          <a:p>
            <a:r>
              <a:rPr lang="en-AU" sz="1200" kern="1200" dirty="0" smtClean="0">
                <a:solidFill>
                  <a:schemeClr val="tx1"/>
                </a:solidFill>
                <a:effectLst/>
                <a:latin typeface="+mn-lt"/>
                <a:ea typeface="+mn-ea"/>
                <a:cs typeface="+mn-cs"/>
              </a:rPr>
              <a:t>Escher said: </a:t>
            </a:r>
            <a:r>
              <a:rPr lang="en-AU" sz="1200" i="1" kern="1200" dirty="0" smtClean="0">
                <a:solidFill>
                  <a:schemeClr val="tx1"/>
                </a:solidFill>
                <a:effectLst/>
                <a:latin typeface="+mn-lt"/>
                <a:ea typeface="+mn-ea"/>
                <a:cs typeface="+mn-cs"/>
              </a:rPr>
              <a:t>I am always wandering around in enigmas.</a:t>
            </a:r>
            <a:r>
              <a:rPr lang="en-AU" sz="1200" i="1" kern="1200" baseline="30000" dirty="0" smtClean="0">
                <a:solidFill>
                  <a:schemeClr val="tx1"/>
                </a:solidFill>
                <a:effectLst/>
                <a:latin typeface="+mn-lt"/>
                <a:ea typeface="+mn-ea"/>
                <a:cs typeface="+mn-cs"/>
              </a:rPr>
              <a:t>2</a:t>
            </a:r>
            <a:endParaRPr lang="en-AU" sz="1200" kern="1200" dirty="0" smtClean="0">
              <a:solidFill>
                <a:schemeClr val="tx1"/>
              </a:solidFill>
              <a:effectLst/>
              <a:latin typeface="+mn-lt"/>
              <a:ea typeface="+mn-ea"/>
              <a:cs typeface="+mn-cs"/>
            </a:endParaRPr>
          </a:p>
          <a:p>
            <a:r>
              <a:rPr lang="en-AU" sz="1200" kern="1200" dirty="0" smtClean="0">
                <a:solidFill>
                  <a:schemeClr val="tx1"/>
                </a:solidFill>
                <a:effectLst/>
                <a:latin typeface="+mn-lt"/>
                <a:ea typeface="+mn-ea"/>
                <a:cs typeface="+mn-cs"/>
              </a:rPr>
              <a:t>M.C. Escher</a:t>
            </a:r>
          </a:p>
          <a:p>
            <a:endParaRPr lang="en-AU" sz="1200" kern="1200" dirty="0" smtClean="0">
              <a:solidFill>
                <a:schemeClr val="tx1"/>
              </a:solidFill>
              <a:effectLst/>
              <a:latin typeface="+mn-lt"/>
              <a:ea typeface="+mn-ea"/>
              <a:cs typeface="+mn-cs"/>
            </a:endParaRPr>
          </a:p>
          <a:p>
            <a:r>
              <a:rPr lang="en-AU" sz="1200" kern="1200" dirty="0" smtClean="0">
                <a:solidFill>
                  <a:schemeClr val="tx1"/>
                </a:solidFill>
                <a:effectLst/>
                <a:latin typeface="+mn-lt"/>
                <a:ea typeface="+mn-ea"/>
                <a:cs typeface="+mn-cs"/>
              </a:rPr>
              <a:t>  </a:t>
            </a:r>
            <a:r>
              <a:rPr lang="en-AU" sz="1200" kern="1200" baseline="30000" dirty="0" smtClean="0">
                <a:solidFill>
                  <a:schemeClr val="tx1"/>
                </a:solidFill>
                <a:effectLst/>
                <a:latin typeface="+mn-lt"/>
                <a:ea typeface="+mn-ea"/>
                <a:cs typeface="+mn-cs"/>
              </a:rPr>
              <a:t>2</a:t>
            </a:r>
            <a:r>
              <a:rPr lang="en-AU" sz="1200" kern="1200" dirty="0" smtClean="0">
                <a:solidFill>
                  <a:schemeClr val="tx1"/>
                </a:solidFill>
                <a:effectLst/>
                <a:latin typeface="+mn-lt"/>
                <a:ea typeface="+mn-ea"/>
                <a:cs typeface="+mn-cs"/>
              </a:rPr>
              <a:t> M. C. Escher quoted in J. L. </a:t>
            </a:r>
            <a:r>
              <a:rPr lang="en-AU" sz="1200" kern="1200" dirty="0" err="1" smtClean="0">
                <a:solidFill>
                  <a:schemeClr val="tx1"/>
                </a:solidFill>
                <a:effectLst/>
                <a:latin typeface="+mn-lt"/>
                <a:ea typeface="+mn-ea"/>
                <a:cs typeface="+mn-cs"/>
              </a:rPr>
              <a:t>Locher</a:t>
            </a:r>
            <a:r>
              <a:rPr lang="en-AU" sz="1200" kern="1200" dirty="0" smtClean="0">
                <a:solidFill>
                  <a:schemeClr val="tx1"/>
                </a:solidFill>
                <a:effectLst/>
                <a:latin typeface="+mn-lt"/>
                <a:ea typeface="+mn-ea"/>
                <a:cs typeface="+mn-cs"/>
              </a:rPr>
              <a:t>, </a:t>
            </a:r>
            <a:r>
              <a:rPr lang="en-AU" sz="1200" i="1" kern="1200" dirty="0" smtClean="0">
                <a:solidFill>
                  <a:schemeClr val="tx1"/>
                </a:solidFill>
                <a:effectLst/>
                <a:latin typeface="+mn-lt"/>
                <a:ea typeface="+mn-ea"/>
                <a:cs typeface="+mn-cs"/>
              </a:rPr>
              <a:t>The Magic of M.C. Escher</a:t>
            </a:r>
            <a:r>
              <a:rPr lang="en-AU" sz="1200" kern="1200" dirty="0" smtClean="0">
                <a:solidFill>
                  <a:schemeClr val="tx1"/>
                </a:solidFill>
                <a:effectLst/>
                <a:latin typeface="+mn-lt"/>
                <a:ea typeface="+mn-ea"/>
                <a:cs typeface="+mn-cs"/>
              </a:rPr>
              <a:t>, Thames &amp; Hudson, London, 2013, p. 101.</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1167AF97-B01D-442C-92DF-F9731EE2374D}" type="slidenum">
              <a:rPr lang="en-AU" smtClean="0"/>
              <a:t>7</a:t>
            </a:fld>
            <a:endParaRPr lang="en-AU"/>
          </a:p>
        </p:txBody>
      </p:sp>
    </p:spTree>
    <p:extLst>
      <p:ext uri="{BB962C8B-B14F-4D97-AF65-F5344CB8AC3E}">
        <p14:creationId xmlns:p14="http://schemas.microsoft.com/office/powerpoint/2010/main" val="139319614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smtClean="0">
                <a:solidFill>
                  <a:schemeClr val="tx1"/>
                </a:solidFill>
                <a:effectLst/>
                <a:latin typeface="+mn-lt"/>
                <a:ea typeface="+mn-ea"/>
                <a:cs typeface="+mn-cs"/>
              </a:rPr>
              <a:t>Share this information with your students:</a:t>
            </a:r>
            <a:endParaRPr lang="en-AU" sz="1200" kern="1200" dirty="0" smtClean="0">
              <a:solidFill>
                <a:schemeClr val="tx1"/>
              </a:solidFill>
              <a:effectLst/>
              <a:latin typeface="+mn-lt"/>
              <a:ea typeface="+mn-ea"/>
              <a:cs typeface="+mn-cs"/>
            </a:endParaRPr>
          </a:p>
          <a:p>
            <a:r>
              <a:rPr lang="en-AU" sz="1200" kern="1200" dirty="0" smtClean="0">
                <a:solidFill>
                  <a:schemeClr val="tx1"/>
                </a:solidFill>
                <a:effectLst/>
                <a:latin typeface="+mn-lt"/>
                <a:ea typeface="+mn-ea"/>
                <a:cs typeface="+mn-cs"/>
              </a:rPr>
              <a:t>In 1954 an exhibition of Escher’s prints was organised to coincide with the International Congress of Mathematicians in Amsterdam. Viewed by hundreds of delegates, it was responsible for igniting interest in his work among the mathematical community around the world. Two of the mathematicians who saw Escher’s prints corresponded with him, providing ideas for new work and solutions to problems he had been unable to resolve. </a:t>
            </a:r>
          </a:p>
          <a:p>
            <a:r>
              <a:rPr lang="en-AU" sz="1200" kern="1200" dirty="0" smtClean="0">
                <a:solidFill>
                  <a:schemeClr val="tx1"/>
                </a:solidFill>
                <a:effectLst/>
                <a:latin typeface="+mn-lt"/>
                <a:ea typeface="+mn-ea"/>
                <a:cs typeface="+mn-cs"/>
              </a:rPr>
              <a:t>One of these was a young British mathematician Roger Penrose (b.1931) who recalled being ‘completely stunned by the ingenuity, the artistry, the mathematical understanding and precision, the toying with contradiction, and the sheer boldness of originality exhibited by these [Escher’s] pictures’.  </a:t>
            </a:r>
          </a:p>
          <a:p>
            <a:r>
              <a:rPr lang="en-AU" sz="1200" kern="1200" dirty="0" smtClean="0">
                <a:solidFill>
                  <a:schemeClr val="tx1"/>
                </a:solidFill>
                <a:effectLst/>
                <a:latin typeface="+mn-lt"/>
                <a:ea typeface="+mn-ea"/>
                <a:cs typeface="+mn-cs"/>
              </a:rPr>
              <a:t>Psychiatrist Lionel Penrose and his mathematician son Roger devised and popularized an impossible figure (which became known as the Penrose triangle) in the 1950s, partly inspired by Escher’s earlier depictions of impossible objects. The impossible objects they created inspired Escher to create further works, like </a:t>
            </a:r>
            <a:r>
              <a:rPr lang="en-AU" sz="1200" i="1" kern="1200" dirty="0" smtClean="0">
                <a:solidFill>
                  <a:schemeClr val="tx1"/>
                </a:solidFill>
                <a:effectLst/>
                <a:latin typeface="+mn-lt"/>
                <a:ea typeface="+mn-ea"/>
                <a:cs typeface="+mn-cs"/>
              </a:rPr>
              <a:t>Ascending and Descending, </a:t>
            </a:r>
            <a:r>
              <a:rPr lang="en-AU" sz="1200" kern="1200" dirty="0" smtClean="0">
                <a:solidFill>
                  <a:schemeClr val="tx1"/>
                </a:solidFill>
                <a:effectLst/>
                <a:latin typeface="+mn-lt"/>
                <a:ea typeface="+mn-ea"/>
                <a:cs typeface="+mn-cs"/>
              </a:rPr>
              <a:t>1960 (not pictured).</a:t>
            </a:r>
          </a:p>
          <a:p>
            <a:r>
              <a:rPr lang="en-AU" sz="1200" kern="1200" dirty="0" smtClean="0">
                <a:solidFill>
                  <a:schemeClr val="tx1"/>
                </a:solidFill>
                <a:effectLst/>
                <a:latin typeface="+mn-lt"/>
                <a:ea typeface="+mn-ea"/>
                <a:cs typeface="+mn-cs"/>
              </a:rPr>
              <a:t>The Penrose triangle is an impossible object: a two-dimensional figure, interpreted as a three-dimensional object. It is geometrically impossible to represent the Penrose triangle in the physical world. The curious, impossible property of the Penrose triangle is that each side seems to be ahead of the previous side.  Escher didn’t know of the Penrose triangle until 1958, five years after this image was produced!</a:t>
            </a:r>
          </a:p>
          <a:p>
            <a:r>
              <a:rPr lang="en-AU" sz="1200" b="1" kern="1200" dirty="0" smtClean="0">
                <a:solidFill>
                  <a:schemeClr val="tx1"/>
                </a:solidFill>
                <a:effectLst/>
                <a:latin typeface="+mn-lt"/>
                <a:ea typeface="+mn-ea"/>
                <a:cs typeface="+mn-cs"/>
              </a:rPr>
              <a:t>The impossible triangle </a:t>
            </a:r>
            <a:r>
              <a:rPr lang="en-AU" sz="1200" kern="1200" dirty="0" smtClean="0">
                <a:solidFill>
                  <a:schemeClr val="tx1"/>
                </a:solidFill>
                <a:effectLst/>
                <a:latin typeface="+mn-lt"/>
                <a:ea typeface="+mn-ea"/>
                <a:cs typeface="+mn-cs"/>
              </a:rPr>
              <a:t> </a:t>
            </a:r>
          </a:p>
          <a:p>
            <a:r>
              <a:rPr lang="en-AU" sz="1200" kern="1200" dirty="0" smtClean="0">
                <a:solidFill>
                  <a:schemeClr val="tx1"/>
                </a:solidFill>
                <a:effectLst/>
                <a:latin typeface="+mn-lt"/>
                <a:ea typeface="+mn-ea"/>
                <a:cs typeface="+mn-cs"/>
              </a:rPr>
              <a:t>Escher uses impossible figures like the Penrose triangle</a:t>
            </a:r>
            <a:r>
              <a:rPr lang="en-AU" sz="1200" b="1" kern="1200" dirty="0" smtClean="0">
                <a:solidFill>
                  <a:schemeClr val="tx1"/>
                </a:solidFill>
                <a:effectLst/>
                <a:latin typeface="+mn-lt"/>
                <a:ea typeface="+mn-ea"/>
                <a:cs typeface="+mn-cs"/>
              </a:rPr>
              <a:t> </a:t>
            </a:r>
            <a:r>
              <a:rPr lang="en-AU" sz="1200" kern="1200" dirty="0" smtClean="0">
                <a:solidFill>
                  <a:schemeClr val="tx1"/>
                </a:solidFill>
                <a:effectLst/>
                <a:latin typeface="+mn-lt"/>
                <a:ea typeface="+mn-ea"/>
                <a:cs typeface="+mn-cs"/>
              </a:rPr>
              <a:t>to explore the concept of infinity.</a:t>
            </a:r>
          </a:p>
          <a:p>
            <a:r>
              <a:rPr lang="en-AU" sz="1200" b="1" kern="1200" dirty="0" smtClean="0">
                <a:solidFill>
                  <a:schemeClr val="tx1"/>
                </a:solidFill>
                <a:effectLst/>
                <a:latin typeface="+mn-lt"/>
                <a:ea typeface="+mn-ea"/>
                <a:cs typeface="+mn-cs"/>
              </a:rPr>
              <a:t>Ask students</a:t>
            </a:r>
            <a:r>
              <a:rPr lang="en-AU" sz="1200" kern="1200" dirty="0" smtClean="0">
                <a:solidFill>
                  <a:schemeClr val="tx1"/>
                </a:solidFill>
                <a:effectLst/>
                <a:latin typeface="+mn-lt"/>
                <a:ea typeface="+mn-ea"/>
                <a:cs typeface="+mn-cs"/>
              </a:rPr>
              <a:t>: </a:t>
            </a:r>
          </a:p>
          <a:p>
            <a:r>
              <a:rPr lang="en-AU" sz="1200" i="1" kern="1200" dirty="0" smtClean="0">
                <a:solidFill>
                  <a:schemeClr val="tx1"/>
                </a:solidFill>
                <a:effectLst/>
                <a:latin typeface="+mn-lt"/>
                <a:ea typeface="+mn-ea"/>
                <a:cs typeface="+mn-cs"/>
              </a:rPr>
              <a:t>Could this building/structure  exist in the real world? How does your brain make sense of what you are observing?</a:t>
            </a:r>
            <a:endParaRPr lang="en-AU" sz="1200" kern="1200" dirty="0" smtClean="0">
              <a:solidFill>
                <a:schemeClr val="tx1"/>
              </a:solidFill>
              <a:effectLst/>
              <a:latin typeface="+mn-lt"/>
              <a:ea typeface="+mn-ea"/>
              <a:cs typeface="+mn-cs"/>
            </a:endParaRPr>
          </a:p>
          <a:p>
            <a:r>
              <a:rPr lang="en-AU" sz="1200" kern="1200" dirty="0" smtClean="0">
                <a:solidFill>
                  <a:schemeClr val="tx1"/>
                </a:solidFill>
                <a:effectLst/>
                <a:latin typeface="+mn-lt"/>
                <a:ea typeface="+mn-ea"/>
                <a:cs typeface="+mn-cs"/>
              </a:rPr>
              <a:t>We can only make logical sense of part of the image at a time. Escher played with what we think of as certainties. He asked:</a:t>
            </a:r>
          </a:p>
          <a:p>
            <a:r>
              <a:rPr lang="en-US" sz="1200" i="1" kern="1200" dirty="0" smtClean="0">
                <a:solidFill>
                  <a:schemeClr val="tx1"/>
                </a:solidFill>
                <a:effectLst/>
                <a:latin typeface="+mn-lt"/>
                <a:ea typeface="+mn-ea"/>
                <a:cs typeface="+mn-cs"/>
              </a:rPr>
              <a:t>Are you sure that a floor cannot </a:t>
            </a:r>
            <a:r>
              <a:rPr lang="en-AU" sz="1200" i="1" kern="1200" dirty="0" smtClean="0">
                <a:solidFill>
                  <a:schemeClr val="tx1"/>
                </a:solidFill>
                <a:effectLst/>
                <a:latin typeface="+mn-lt"/>
                <a:ea typeface="+mn-ea"/>
                <a:cs typeface="+mn-cs"/>
              </a:rPr>
              <a:t>also be a ceiling? Are you absolutely certain that you go up when you walk up a staircase?</a:t>
            </a:r>
            <a:r>
              <a:rPr lang="en-AU" sz="1200" kern="1200" baseline="30000" dirty="0" smtClean="0">
                <a:solidFill>
                  <a:schemeClr val="tx1"/>
                </a:solidFill>
                <a:effectLst/>
                <a:latin typeface="+mn-lt"/>
                <a:ea typeface="+mn-ea"/>
                <a:cs typeface="+mn-cs"/>
              </a:rPr>
              <a:t> 3</a:t>
            </a:r>
            <a:r>
              <a:rPr lang="en-AU" sz="1200" i="1" kern="1200" dirty="0" smtClean="0">
                <a:solidFill>
                  <a:schemeClr val="tx1"/>
                </a:solidFill>
                <a:effectLst/>
                <a:latin typeface="+mn-lt"/>
                <a:ea typeface="+mn-ea"/>
                <a:cs typeface="+mn-cs"/>
              </a:rPr>
              <a:t> </a:t>
            </a:r>
            <a:endParaRPr lang="en-AU" sz="1200" kern="1200" dirty="0" smtClean="0">
              <a:solidFill>
                <a:schemeClr val="tx1"/>
              </a:solidFill>
              <a:effectLst/>
              <a:latin typeface="+mn-lt"/>
              <a:ea typeface="+mn-ea"/>
              <a:cs typeface="+mn-cs"/>
            </a:endParaRPr>
          </a:p>
          <a:p>
            <a:r>
              <a:rPr lang="en-AU" sz="1200" kern="1200" dirty="0" smtClean="0">
                <a:solidFill>
                  <a:schemeClr val="tx1"/>
                </a:solidFill>
                <a:effectLst/>
                <a:latin typeface="+mn-lt"/>
                <a:ea typeface="+mn-ea"/>
                <a:cs typeface="+mn-cs"/>
              </a:rPr>
              <a:t>M. C. Escher, 1965 </a:t>
            </a:r>
          </a:p>
          <a:p>
            <a:endParaRPr lang="en-AU" sz="1200" kern="1200" dirty="0" smtClean="0">
              <a:solidFill>
                <a:schemeClr val="tx1"/>
              </a:solidFill>
              <a:effectLst/>
              <a:latin typeface="+mn-lt"/>
              <a:ea typeface="+mn-ea"/>
              <a:cs typeface="+mn-cs"/>
            </a:endParaRPr>
          </a:p>
          <a:p>
            <a:r>
              <a:rPr lang="en-AU" sz="1200" kern="1200" baseline="30000" dirty="0" smtClean="0">
                <a:solidFill>
                  <a:schemeClr val="tx1"/>
                </a:solidFill>
                <a:effectLst/>
                <a:latin typeface="+mn-lt"/>
                <a:ea typeface="+mn-ea"/>
                <a:cs typeface="+mn-cs"/>
              </a:rPr>
              <a:t>3</a:t>
            </a:r>
            <a:r>
              <a:rPr lang="en-AU" sz="1200" kern="120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M.C. Escher, </a:t>
            </a:r>
            <a:r>
              <a:rPr lang="en-US" sz="1200" i="1" kern="1200" dirty="0" smtClean="0">
                <a:solidFill>
                  <a:schemeClr val="tx1"/>
                </a:solidFill>
                <a:effectLst/>
                <a:latin typeface="+mn-lt"/>
                <a:ea typeface="+mn-ea"/>
                <a:cs typeface="+mn-cs"/>
              </a:rPr>
              <a:t>Escher on Escher:</a:t>
            </a:r>
            <a:r>
              <a:rPr lang="en-US" sz="1200" kern="1200" dirty="0" smtClean="0">
                <a:solidFill>
                  <a:schemeClr val="tx1"/>
                </a:solidFill>
                <a:effectLst/>
                <a:latin typeface="+mn-lt"/>
                <a:ea typeface="+mn-ea"/>
                <a:cs typeface="+mn-cs"/>
              </a:rPr>
              <a:t> </a:t>
            </a:r>
            <a:r>
              <a:rPr lang="en-US" sz="1200" i="1" kern="1200" dirty="0" smtClean="0">
                <a:solidFill>
                  <a:schemeClr val="tx1"/>
                </a:solidFill>
                <a:effectLst/>
                <a:latin typeface="+mn-lt"/>
                <a:ea typeface="+mn-ea"/>
                <a:cs typeface="+mn-cs"/>
              </a:rPr>
              <a:t>Exploring the Infinite</a:t>
            </a:r>
            <a:r>
              <a:rPr lang="en-US" sz="1200" kern="1200" dirty="0" smtClean="0">
                <a:solidFill>
                  <a:schemeClr val="tx1"/>
                </a:solidFill>
                <a:effectLst/>
                <a:latin typeface="+mn-lt"/>
                <a:ea typeface="+mn-ea"/>
                <a:cs typeface="+mn-cs"/>
              </a:rPr>
              <a:t>, Harry N. Abrahams, Inc., NY, 1989, p. 21. </a:t>
            </a:r>
            <a:r>
              <a:rPr lang="en-AU" sz="1200" kern="1200" dirty="0" smtClean="0">
                <a:solidFill>
                  <a:schemeClr val="tx1"/>
                </a:solidFill>
                <a:effectLst/>
                <a:latin typeface="+mn-lt"/>
                <a:ea typeface="+mn-ea"/>
                <a:cs typeface="+mn-cs"/>
              </a:rPr>
              <a:t> </a:t>
            </a:r>
            <a:endParaRPr lang="en-AU" dirty="0"/>
          </a:p>
        </p:txBody>
      </p:sp>
      <p:sp>
        <p:nvSpPr>
          <p:cNvPr id="4" name="Slide Number Placeholder 3"/>
          <p:cNvSpPr>
            <a:spLocks noGrp="1"/>
          </p:cNvSpPr>
          <p:nvPr>
            <p:ph type="sldNum" sz="quarter" idx="10"/>
          </p:nvPr>
        </p:nvSpPr>
        <p:spPr/>
        <p:txBody>
          <a:bodyPr/>
          <a:lstStyle/>
          <a:p>
            <a:fld id="{1167AF97-B01D-442C-92DF-F9731EE2374D}" type="slidenum">
              <a:rPr lang="en-AU" smtClean="0"/>
              <a:t>8</a:t>
            </a:fld>
            <a:endParaRPr lang="en-AU"/>
          </a:p>
        </p:txBody>
      </p:sp>
    </p:spTree>
    <p:extLst>
      <p:ext uri="{BB962C8B-B14F-4D97-AF65-F5344CB8AC3E}">
        <p14:creationId xmlns:p14="http://schemas.microsoft.com/office/powerpoint/2010/main" val="221843655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userDrawn="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AU" dirty="0"/>
          </a:p>
        </p:txBody>
      </p:sp>
      <p:sp>
        <p:nvSpPr>
          <p:cNvPr id="3" name="Footer Placeholder 2"/>
          <p:cNvSpPr>
            <a:spLocks noGrp="1"/>
          </p:cNvSpPr>
          <p:nvPr>
            <p:ph type="ftr" sz="quarter" idx="11"/>
          </p:nvPr>
        </p:nvSpPr>
        <p:spPr/>
        <p:txBody>
          <a:bodyPr/>
          <a:lstStyle/>
          <a:p>
            <a:endParaRPr lang="en-AU" dirty="0"/>
          </a:p>
        </p:txBody>
      </p:sp>
      <p:sp>
        <p:nvSpPr>
          <p:cNvPr id="4" name="Slide Number Placeholder 3"/>
          <p:cNvSpPr>
            <a:spLocks noGrp="1"/>
          </p:cNvSpPr>
          <p:nvPr>
            <p:ph type="sldNum" sz="quarter" idx="12"/>
          </p:nvPr>
        </p:nvSpPr>
        <p:spPr/>
        <p:txBody>
          <a:bodyPr/>
          <a:lstStyle/>
          <a:p>
            <a:fld id="{BEA7F20F-9D65-4655-A8CD-84C8E051ECB1}" type="slidenum">
              <a:rPr lang="en-AU" smtClean="0"/>
              <a:t>‹#›</a:t>
            </a:fld>
            <a:endParaRPr lang="en-AU" dirty="0"/>
          </a:p>
        </p:txBody>
      </p:sp>
    </p:spTree>
    <p:extLst>
      <p:ext uri="{BB962C8B-B14F-4D97-AF65-F5344CB8AC3E}">
        <p14:creationId xmlns:p14="http://schemas.microsoft.com/office/powerpoint/2010/main" val="181929219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AU" dirty="0"/>
          </a:p>
        </p:txBody>
      </p:sp>
      <p:sp>
        <p:nvSpPr>
          <p:cNvPr id="3" name="Footer Placeholder 2"/>
          <p:cNvSpPr>
            <a:spLocks noGrp="1"/>
          </p:cNvSpPr>
          <p:nvPr>
            <p:ph type="ftr" sz="quarter" idx="11"/>
          </p:nvPr>
        </p:nvSpPr>
        <p:spPr/>
        <p:txBody>
          <a:bodyPr/>
          <a:lstStyle/>
          <a:p>
            <a:endParaRPr lang="en-AU" dirty="0"/>
          </a:p>
        </p:txBody>
      </p:sp>
      <p:sp>
        <p:nvSpPr>
          <p:cNvPr id="4" name="Slide Number Placeholder 3"/>
          <p:cNvSpPr>
            <a:spLocks noGrp="1"/>
          </p:cNvSpPr>
          <p:nvPr>
            <p:ph type="sldNum" sz="quarter" idx="12"/>
          </p:nvPr>
        </p:nvSpPr>
        <p:spPr/>
        <p:txBody>
          <a:bodyPr/>
          <a:lstStyle/>
          <a:p>
            <a:fld id="{BEA7F20F-9D65-4655-A8CD-84C8E051ECB1}" type="slidenum">
              <a:rPr lang="en-AU" smtClean="0"/>
              <a:t>‹#›</a:t>
            </a:fld>
            <a:endParaRPr lang="en-AU" dirty="0"/>
          </a:p>
        </p:txBody>
      </p:sp>
    </p:spTree>
    <p:extLst>
      <p:ext uri="{BB962C8B-B14F-4D97-AF65-F5344CB8AC3E}">
        <p14:creationId xmlns:p14="http://schemas.microsoft.com/office/powerpoint/2010/main" val="2945489734"/>
      </p:ext>
    </p:extLst>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59807619"/>
      </p:ext>
    </p:extLst>
  </p:cSld>
  <p:clrMap bg1="lt1" tx1="dk1" bg2="lt2" tx2="dk2" accent1="accent1" accent2="accent2" accent3="accent3" accent4="accent4" accent5="accent5" accent6="accent6" hlink="hlink" folHlink="folHlink"/>
  <p:sldLayoutIdLst>
    <p:sldLayoutId id="2147483694"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498276737"/>
      </p:ext>
    </p:extLst>
  </p:cSld>
  <p:clrMap bg1="lt1" tx1="dk1" bg2="lt2" tx2="dk2" accent1="accent1" accent2="accent2" accent3="accent3" accent4="accent4" accent5="accent5" accent6="accent6" hlink="hlink" folHlink="folHlink"/>
  <p:sldLayoutIdLst>
    <p:sldLayoutId id="2147483696"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screenshot of a cell phone&#10;&#10;Description automatically generated">
            <a:extLst>
              <a:ext uri="{FF2B5EF4-FFF2-40B4-BE49-F238E27FC236}">
                <a16:creationId xmlns:a16="http://schemas.microsoft.com/office/drawing/2014/main" id="{E1F414E3-A6BF-6E4B-BC0B-A229B8F9853A}"/>
              </a:ext>
            </a:extLst>
          </p:cNvPr>
          <p:cNvPicPr>
            <a:picLocks noChangeAspect="1"/>
          </p:cNvPicPr>
          <p:nvPr/>
        </p:nvPicPr>
        <p:blipFill>
          <a:blip r:embed="rId2"/>
          <a:stretch>
            <a:fillRect/>
          </a:stretch>
        </p:blipFill>
        <p:spPr>
          <a:xfrm>
            <a:off x="0" y="-1"/>
            <a:ext cx="13002684" cy="9752013"/>
          </a:xfrm>
          <a:prstGeom prst="rect">
            <a:avLst/>
          </a:prstGeom>
        </p:spPr>
      </p:pic>
    </p:spTree>
    <p:extLst>
      <p:ext uri="{BB962C8B-B14F-4D97-AF65-F5344CB8AC3E}">
        <p14:creationId xmlns:p14="http://schemas.microsoft.com/office/powerpoint/2010/main" val="68735792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person with collar shirt&#10;&#10;Description automatically generated">
            <a:extLst>
              <a:ext uri="{FF2B5EF4-FFF2-40B4-BE49-F238E27FC236}">
                <a16:creationId xmlns:a16="http://schemas.microsoft.com/office/drawing/2014/main" id="{608003A9-118E-134B-862A-CD196BEDB711}"/>
              </a:ext>
            </a:extLst>
          </p:cNvPr>
          <p:cNvPicPr>
            <a:picLocks noChangeAspect="1"/>
          </p:cNvPicPr>
          <p:nvPr/>
        </p:nvPicPr>
        <p:blipFill>
          <a:blip r:embed="rId3"/>
          <a:stretch>
            <a:fillRect/>
          </a:stretch>
        </p:blipFill>
        <p:spPr>
          <a:xfrm>
            <a:off x="0" y="-1"/>
            <a:ext cx="13002684" cy="9752013"/>
          </a:xfrm>
          <a:prstGeom prst="rect">
            <a:avLst/>
          </a:prstGeom>
        </p:spPr>
      </p:pic>
    </p:spTree>
    <p:extLst>
      <p:ext uri="{BB962C8B-B14F-4D97-AF65-F5344CB8AC3E}">
        <p14:creationId xmlns:p14="http://schemas.microsoft.com/office/powerpoint/2010/main" val="102286904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close up of text on a black background&#10;&#10;Description automatically generated">
            <a:extLst>
              <a:ext uri="{FF2B5EF4-FFF2-40B4-BE49-F238E27FC236}">
                <a16:creationId xmlns:a16="http://schemas.microsoft.com/office/drawing/2014/main" id="{AD5A2C87-792E-D745-A134-6A100EAB560F}"/>
              </a:ext>
            </a:extLst>
          </p:cNvPr>
          <p:cNvPicPr>
            <a:picLocks noChangeAspect="1"/>
          </p:cNvPicPr>
          <p:nvPr/>
        </p:nvPicPr>
        <p:blipFill>
          <a:blip r:embed="rId3"/>
          <a:stretch>
            <a:fillRect/>
          </a:stretch>
        </p:blipFill>
        <p:spPr>
          <a:xfrm>
            <a:off x="-1" y="0"/>
            <a:ext cx="13003213" cy="9752410"/>
          </a:xfrm>
          <a:prstGeom prst="rect">
            <a:avLst/>
          </a:prstGeom>
        </p:spPr>
      </p:pic>
    </p:spTree>
    <p:extLst>
      <p:ext uri="{BB962C8B-B14F-4D97-AF65-F5344CB8AC3E}">
        <p14:creationId xmlns:p14="http://schemas.microsoft.com/office/powerpoint/2010/main" val="243879084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4EF19F0-C122-1543-93AE-281AF9123514}"/>
              </a:ext>
            </a:extLst>
          </p:cNvPr>
          <p:cNvPicPr>
            <a:picLocks noChangeAspect="1"/>
          </p:cNvPicPr>
          <p:nvPr/>
        </p:nvPicPr>
        <p:blipFill>
          <a:blip r:embed="rId3"/>
          <a:stretch>
            <a:fillRect/>
          </a:stretch>
        </p:blipFill>
        <p:spPr>
          <a:xfrm>
            <a:off x="-1" y="0"/>
            <a:ext cx="13003213" cy="9752410"/>
          </a:xfrm>
          <a:prstGeom prst="rect">
            <a:avLst/>
          </a:prstGeom>
        </p:spPr>
      </p:pic>
    </p:spTree>
    <p:extLst>
      <p:ext uri="{BB962C8B-B14F-4D97-AF65-F5344CB8AC3E}">
        <p14:creationId xmlns:p14="http://schemas.microsoft.com/office/powerpoint/2010/main" val="335805345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18B6B191-F3DF-D442-9693-7B8B6732FD6E}"/>
              </a:ext>
            </a:extLst>
          </p:cNvPr>
          <p:cNvPicPr>
            <a:picLocks noChangeAspect="1"/>
          </p:cNvPicPr>
          <p:nvPr/>
        </p:nvPicPr>
        <p:blipFill>
          <a:blip r:embed="rId3"/>
          <a:stretch>
            <a:fillRect/>
          </a:stretch>
        </p:blipFill>
        <p:spPr>
          <a:xfrm>
            <a:off x="-1" y="0"/>
            <a:ext cx="13003213" cy="9752410"/>
          </a:xfrm>
          <a:prstGeom prst="rect">
            <a:avLst/>
          </a:prstGeom>
        </p:spPr>
      </p:pic>
    </p:spTree>
    <p:extLst>
      <p:ext uri="{BB962C8B-B14F-4D97-AF65-F5344CB8AC3E}">
        <p14:creationId xmlns:p14="http://schemas.microsoft.com/office/powerpoint/2010/main" val="13926098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3F09DDE-7626-3445-93C7-CE157E40C7FC}"/>
              </a:ext>
            </a:extLst>
          </p:cNvPr>
          <p:cNvPicPr>
            <a:picLocks noChangeAspect="1"/>
          </p:cNvPicPr>
          <p:nvPr/>
        </p:nvPicPr>
        <p:blipFill>
          <a:blip r:embed="rId3"/>
          <a:stretch>
            <a:fillRect/>
          </a:stretch>
        </p:blipFill>
        <p:spPr>
          <a:xfrm>
            <a:off x="-1" y="0"/>
            <a:ext cx="13003213" cy="9752410"/>
          </a:xfrm>
          <a:prstGeom prst="rect">
            <a:avLst/>
          </a:prstGeom>
        </p:spPr>
      </p:pic>
    </p:spTree>
    <p:extLst>
      <p:ext uri="{BB962C8B-B14F-4D97-AF65-F5344CB8AC3E}">
        <p14:creationId xmlns:p14="http://schemas.microsoft.com/office/powerpoint/2010/main" val="258518072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screenshot of a cell phone&#10;&#10;Description automatically generated">
            <a:extLst>
              <a:ext uri="{FF2B5EF4-FFF2-40B4-BE49-F238E27FC236}">
                <a16:creationId xmlns:a16="http://schemas.microsoft.com/office/drawing/2014/main" id="{136D01EA-1069-4846-938C-CE64AB98DA63}"/>
              </a:ext>
            </a:extLst>
          </p:cNvPr>
          <p:cNvPicPr>
            <a:picLocks noChangeAspect="1"/>
          </p:cNvPicPr>
          <p:nvPr/>
        </p:nvPicPr>
        <p:blipFill>
          <a:blip r:embed="rId3"/>
          <a:stretch>
            <a:fillRect/>
          </a:stretch>
        </p:blipFill>
        <p:spPr>
          <a:xfrm>
            <a:off x="-1" y="0"/>
            <a:ext cx="13003213" cy="9752410"/>
          </a:xfrm>
          <a:prstGeom prst="rect">
            <a:avLst/>
          </a:prstGeom>
        </p:spPr>
      </p:pic>
    </p:spTree>
    <p:extLst>
      <p:ext uri="{BB962C8B-B14F-4D97-AF65-F5344CB8AC3E}">
        <p14:creationId xmlns:p14="http://schemas.microsoft.com/office/powerpoint/2010/main" val="255586393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close up of text on a black background&#10;&#10;Description automatically generated">
            <a:extLst>
              <a:ext uri="{FF2B5EF4-FFF2-40B4-BE49-F238E27FC236}">
                <a16:creationId xmlns:a16="http://schemas.microsoft.com/office/drawing/2014/main" id="{518B3A8B-97A1-6247-B811-54DF85EEC358}"/>
              </a:ext>
            </a:extLst>
          </p:cNvPr>
          <p:cNvPicPr>
            <a:picLocks noChangeAspect="1"/>
          </p:cNvPicPr>
          <p:nvPr/>
        </p:nvPicPr>
        <p:blipFill>
          <a:blip r:embed="rId3"/>
          <a:stretch>
            <a:fillRect/>
          </a:stretch>
        </p:blipFill>
        <p:spPr>
          <a:xfrm>
            <a:off x="0" y="-1"/>
            <a:ext cx="13002684" cy="9752013"/>
          </a:xfrm>
          <a:prstGeom prst="rect">
            <a:avLst/>
          </a:prstGeom>
        </p:spPr>
      </p:pic>
    </p:spTree>
    <p:extLst>
      <p:ext uri="{BB962C8B-B14F-4D97-AF65-F5344CB8AC3E}">
        <p14:creationId xmlns:p14="http://schemas.microsoft.com/office/powerpoint/2010/main" val="3178053693"/>
      </p:ext>
    </p:extLst>
  </p:cSld>
  <p:clrMapOvr>
    <a:masterClrMapping/>
  </p:clrMapOvr>
</p:sld>
</file>

<file path=ppt/theme/theme1.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 id="{9D78114F-CFF1-6A41-B380-94CC5720D96F}" vid="{B8A5155E-5C64-B843-B72A-D5623EA2CB50}"/>
    </a:ext>
  </a:extLst>
</a:theme>
</file>

<file path=ppt/theme/theme2.xml><?xml version="1.0" encoding="utf-8"?>
<a:theme xmlns:a="http://schemas.openxmlformats.org/drawingml/2006/main" name="1_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 id="{9D78114F-CFF1-6A41-B380-94CC5720D96F}" vid="{B8A5155E-5C64-B843-B72A-D5623EA2CB50}"/>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NGV_PPT_MASTER_WHITE</Template>
  <TotalTime>9626</TotalTime>
  <Words>1344</Words>
  <Application>Microsoft Office PowerPoint</Application>
  <PresentationFormat>Custom</PresentationFormat>
  <Paragraphs>107</Paragraphs>
  <Slides>8</Slides>
  <Notes>7</Notes>
  <HiddenSlides>0</HiddenSlides>
  <MMClips>0</MMClips>
  <ScaleCrop>false</ScaleCrop>
  <HeadingPairs>
    <vt:vector size="6" baseType="variant">
      <vt:variant>
        <vt:lpstr>Fonts Used</vt:lpstr>
      </vt:variant>
      <vt:variant>
        <vt:i4>2</vt:i4>
      </vt:variant>
      <vt:variant>
        <vt:lpstr>Theme</vt:lpstr>
      </vt:variant>
      <vt:variant>
        <vt:i4>2</vt:i4>
      </vt:variant>
      <vt:variant>
        <vt:lpstr>Slide Titles</vt:lpstr>
      </vt:variant>
      <vt:variant>
        <vt:i4>8</vt:i4>
      </vt:variant>
    </vt:vector>
  </HeadingPairs>
  <TitlesOfParts>
    <vt:vector size="12" baseType="lpstr">
      <vt:lpstr>Arial</vt:lpstr>
      <vt:lpstr>Calibri</vt:lpstr>
      <vt:lpstr>Custom Design</vt:lpstr>
      <vt:lpstr>1_Custom Design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National Gallery of Victoria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Naava Lederman</dc:creator>
  <cp:lastModifiedBy>Ingrid Wood</cp:lastModifiedBy>
  <cp:revision>720</cp:revision>
  <cp:lastPrinted>2018-03-20T07:19:47Z</cp:lastPrinted>
  <dcterms:created xsi:type="dcterms:W3CDTF">2016-08-11T03:15:01Z</dcterms:created>
  <dcterms:modified xsi:type="dcterms:W3CDTF">2018-11-30T03:51:31Z</dcterms:modified>
</cp:coreProperties>
</file>